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7" r:id="rId2"/>
    <p:sldId id="277" r:id="rId3"/>
    <p:sldId id="271" r:id="rId4"/>
    <p:sldId id="278" r:id="rId5"/>
    <p:sldId id="279" r:id="rId6"/>
    <p:sldId id="280" r:id="rId7"/>
    <p:sldId id="281" r:id="rId8"/>
    <p:sldId id="272" r:id="rId9"/>
    <p:sldId id="273" r:id="rId10"/>
    <p:sldId id="274" r:id="rId11"/>
    <p:sldId id="275" r:id="rId12"/>
    <p:sldId id="27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50"/>
    <p:restoredTop sz="94689"/>
  </p:normalViewPr>
  <p:slideViewPr>
    <p:cSldViewPr snapToGrid="0" snapToObjects="1">
      <p:cViewPr varScale="1">
        <p:scale>
          <a:sx n="108" d="100"/>
          <a:sy n="108" d="100"/>
        </p:scale>
        <p:origin x="41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B0FB9-BAC7-7643-99AE-6059D61A5C4F}"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FAE3D-3130-2942-A175-3FBEBAC601BC}" type="slidenum">
              <a:rPr lang="en-US" smtClean="0"/>
              <a:t>‹#›</a:t>
            </a:fld>
            <a:endParaRPr lang="en-US"/>
          </a:p>
        </p:txBody>
      </p:sp>
    </p:spTree>
    <p:extLst>
      <p:ext uri="{BB962C8B-B14F-4D97-AF65-F5344CB8AC3E}">
        <p14:creationId xmlns:p14="http://schemas.microsoft.com/office/powerpoint/2010/main" val="2570965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a:t>
            </a:r>
            <a:r>
              <a:rPr lang="zh-CN" altLang="en-US" dirty="0"/>
              <a:t> </a:t>
            </a:r>
            <a:r>
              <a:rPr lang="en-US" altLang="zh-CN" dirty="0"/>
              <a:t>purpose</a:t>
            </a:r>
            <a:r>
              <a:rPr lang="zh-CN" altLang="en-US" dirty="0"/>
              <a:t> </a:t>
            </a:r>
            <a:r>
              <a:rPr lang="en-US" altLang="zh-CN" dirty="0"/>
              <a:t>is</a:t>
            </a:r>
            <a:r>
              <a:rPr lang="zh-CN" altLang="en-US" dirty="0"/>
              <a:t> </a:t>
            </a:r>
            <a:r>
              <a:rPr lang="en-US" altLang="zh-CN" dirty="0"/>
              <a:t>to</a:t>
            </a:r>
            <a:r>
              <a:rPr lang="zh-CN" altLang="en-US" dirty="0"/>
              <a:t> </a:t>
            </a:r>
            <a:r>
              <a:rPr lang="en-US" altLang="zh-CN" dirty="0"/>
              <a:t>figure</a:t>
            </a:r>
            <a:r>
              <a:rPr lang="zh-CN" altLang="en-US" dirty="0"/>
              <a:t> </a:t>
            </a:r>
            <a:r>
              <a:rPr lang="en-US" altLang="zh-CN" dirty="0"/>
              <a:t>out</a:t>
            </a:r>
            <a:r>
              <a:rPr lang="zh-CN" altLang="en-US" dirty="0"/>
              <a:t> </a:t>
            </a:r>
            <a:r>
              <a:rPr lang="en-US" altLang="zh-CN" dirty="0"/>
              <a:t>the</a:t>
            </a:r>
            <a:r>
              <a:rPr lang="zh-CN" altLang="en-US" dirty="0"/>
              <a:t> </a:t>
            </a:r>
            <a:r>
              <a:rPr lang="en-US" altLang="zh-CN" dirty="0"/>
              <a:t>features</a:t>
            </a:r>
            <a:r>
              <a:rPr lang="zh-CN" altLang="en-US" dirty="0"/>
              <a:t> </a:t>
            </a:r>
            <a:r>
              <a:rPr lang="en-US" altLang="zh-CN" dirty="0"/>
              <a:t>of</a:t>
            </a:r>
            <a:r>
              <a:rPr lang="zh-CN" altLang="en-US" dirty="0"/>
              <a:t> </a:t>
            </a:r>
            <a:r>
              <a:rPr lang="en-US" altLang="zh-CN" dirty="0"/>
              <a:t>different</a:t>
            </a:r>
            <a:r>
              <a:rPr lang="zh-CN" altLang="en-US" dirty="0"/>
              <a:t> </a:t>
            </a:r>
            <a:r>
              <a:rPr lang="en-US" altLang="zh-CN" dirty="0"/>
              <a:t>whisky</a:t>
            </a:r>
            <a:r>
              <a:rPr lang="zh-CN" altLang="en-US" dirty="0"/>
              <a:t> </a:t>
            </a:r>
            <a:r>
              <a:rPr lang="en-US" altLang="zh-CN" dirty="0"/>
              <a:t>bottle</a:t>
            </a:r>
            <a:r>
              <a:rPr lang="zh-CN" altLang="en-US" dirty="0"/>
              <a:t> </a:t>
            </a:r>
            <a:r>
              <a:rPr lang="en-US" altLang="zh-CN" dirty="0"/>
              <a:t>according</a:t>
            </a:r>
            <a:r>
              <a:rPr lang="zh-CN" altLang="en-US" dirty="0"/>
              <a:t> </a:t>
            </a:r>
            <a:r>
              <a:rPr lang="en-US" altLang="zh-CN" dirty="0"/>
              <a:t>to</a:t>
            </a:r>
            <a:r>
              <a:rPr lang="zh-CN" altLang="en-US" dirty="0"/>
              <a:t> </a:t>
            </a:r>
            <a:r>
              <a:rPr lang="en-US" altLang="zh-CN" dirty="0"/>
              <a:t>their</a:t>
            </a:r>
            <a:r>
              <a:rPr lang="zh-CN" altLang="en-US" dirty="0"/>
              <a:t> </a:t>
            </a:r>
            <a:r>
              <a:rPr lang="en-US" altLang="zh-CN" dirty="0"/>
              <a:t>reviews</a:t>
            </a:r>
            <a:r>
              <a:rPr lang="zh-CN" altLang="en-US" dirty="0"/>
              <a:t> </a:t>
            </a:r>
            <a:r>
              <a:rPr lang="en-US" altLang="zh-CN" dirty="0"/>
              <a:t>by</a:t>
            </a:r>
            <a:r>
              <a:rPr lang="zh-CN" altLang="en-US" dirty="0"/>
              <a:t> </a:t>
            </a:r>
            <a:r>
              <a:rPr lang="en-US" altLang="zh-CN" dirty="0"/>
              <a:t>using</a:t>
            </a:r>
            <a:r>
              <a:rPr lang="zh-CN" altLang="en-US" dirty="0"/>
              <a:t> </a:t>
            </a:r>
            <a:r>
              <a:rPr lang="en-US" altLang="zh-CN" dirty="0"/>
              <a:t>topic</a:t>
            </a:r>
            <a:r>
              <a:rPr lang="zh-CN" altLang="en-US" dirty="0"/>
              <a:t> </a:t>
            </a:r>
            <a:r>
              <a:rPr lang="en-US" altLang="zh-CN" dirty="0"/>
              <a:t>modeling</a:t>
            </a:r>
            <a:r>
              <a:rPr lang="zh-CN" altLang="en-US" dirty="0"/>
              <a:t> </a:t>
            </a:r>
            <a:r>
              <a:rPr lang="en-US" altLang="zh-CN" dirty="0"/>
              <a:t>and</a:t>
            </a:r>
            <a:r>
              <a:rPr lang="zh-CN" altLang="en-US" dirty="0"/>
              <a:t> </a:t>
            </a:r>
            <a:r>
              <a:rPr lang="en-US" altLang="zh-CN" dirty="0"/>
              <a:t>classification</a:t>
            </a:r>
            <a:r>
              <a:rPr lang="zh-CN" altLang="en-US" dirty="0"/>
              <a:t> </a:t>
            </a:r>
            <a:r>
              <a:rPr lang="en-US" altLang="zh-CN" dirty="0"/>
              <a:t>models.</a:t>
            </a:r>
            <a:r>
              <a:rPr lang="zh-CN" altLang="en-US" dirty="0"/>
              <a:t> </a:t>
            </a:r>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1</a:t>
            </a:fld>
            <a:endParaRPr lang="en-US"/>
          </a:p>
        </p:txBody>
      </p:sp>
    </p:spTree>
    <p:extLst>
      <p:ext uri="{BB962C8B-B14F-4D97-AF65-F5344CB8AC3E}">
        <p14:creationId xmlns:p14="http://schemas.microsoft.com/office/powerpoint/2010/main" val="200387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Use</a:t>
            </a:r>
            <a:r>
              <a:rPr lang="zh-CN" altLang="en-US" dirty="0"/>
              <a:t> </a:t>
            </a:r>
            <a:r>
              <a:rPr lang="en-US" altLang="zh-CN" dirty="0"/>
              <a:t>different</a:t>
            </a:r>
            <a:r>
              <a:rPr lang="zh-CN" altLang="en-US" dirty="0"/>
              <a:t> </a:t>
            </a:r>
            <a:r>
              <a:rPr lang="en-US" altLang="zh-CN" dirty="0"/>
              <a:t>models</a:t>
            </a:r>
            <a:r>
              <a:rPr lang="zh-CN" altLang="en-US" dirty="0"/>
              <a:t> </a:t>
            </a:r>
            <a:r>
              <a:rPr lang="en-US" altLang="zh-CN" dirty="0"/>
              <a:t>to</a:t>
            </a:r>
            <a:r>
              <a:rPr lang="zh-CN" altLang="en-US" dirty="0"/>
              <a:t> </a:t>
            </a:r>
            <a:r>
              <a:rPr lang="en-US" altLang="zh-CN" dirty="0"/>
              <a:t>learn</a:t>
            </a:r>
            <a:r>
              <a:rPr lang="zh-CN" altLang="en-US" dirty="0"/>
              <a:t> </a:t>
            </a:r>
            <a:r>
              <a:rPr lang="en-US" altLang="zh-CN" dirty="0"/>
              <a:t>the</a:t>
            </a:r>
            <a:r>
              <a:rPr lang="zh-CN" altLang="en-US" dirty="0"/>
              <a:t> </a:t>
            </a:r>
            <a:r>
              <a:rPr lang="en-US" altLang="zh-CN" dirty="0"/>
              <a:t>patterns</a:t>
            </a:r>
            <a:r>
              <a:rPr lang="zh-CN" altLang="en-US" dirty="0"/>
              <a:t> </a:t>
            </a:r>
            <a:r>
              <a:rPr lang="en-US" altLang="zh-CN" dirty="0"/>
              <a:t>and</a:t>
            </a:r>
            <a:r>
              <a:rPr lang="zh-CN" altLang="en-US" dirty="0"/>
              <a:t> </a:t>
            </a:r>
            <a:r>
              <a:rPr lang="en-US" altLang="zh-CN" dirty="0"/>
              <a:t>feature</a:t>
            </a:r>
            <a:r>
              <a:rPr lang="zh-CN" altLang="en-US" dirty="0"/>
              <a:t> </a:t>
            </a:r>
            <a:r>
              <a:rPr lang="en-US" altLang="zh-CN" dirty="0"/>
              <a:t>words</a:t>
            </a:r>
            <a:r>
              <a:rPr lang="zh-CN" altLang="en-US" dirty="0"/>
              <a:t> </a:t>
            </a:r>
            <a:r>
              <a:rPr lang="en-US" altLang="zh-CN" dirty="0"/>
              <a:t>of</a:t>
            </a:r>
            <a:r>
              <a:rPr lang="zh-CN" altLang="en-US" dirty="0"/>
              <a:t> </a:t>
            </a:r>
            <a:r>
              <a:rPr lang="en-US" altLang="zh-CN" dirty="0"/>
              <a:t>different</a:t>
            </a:r>
            <a:r>
              <a:rPr lang="zh-CN" altLang="en-US" dirty="0"/>
              <a:t> </a:t>
            </a:r>
            <a:r>
              <a:rPr lang="en-US" altLang="zh-CN" dirty="0"/>
              <a:t>bottle,</a:t>
            </a:r>
            <a:r>
              <a:rPr lang="zh-CN" altLang="en-US" dirty="0"/>
              <a:t> </a:t>
            </a:r>
            <a:r>
              <a:rPr lang="en-US" altLang="zh-CN" dirty="0"/>
              <a:t>by</a:t>
            </a:r>
            <a:r>
              <a:rPr lang="zh-CN" altLang="en-US" dirty="0"/>
              <a:t> </a:t>
            </a:r>
            <a:r>
              <a:rPr lang="en-US" altLang="zh-CN" dirty="0"/>
              <a:t>using</a:t>
            </a:r>
            <a:r>
              <a:rPr lang="zh-CN" altLang="en-US" dirty="0"/>
              <a:t> </a:t>
            </a:r>
            <a:r>
              <a:rPr lang="en-US" altLang="zh-CN" dirty="0"/>
              <a:t>cross-validation</a:t>
            </a:r>
            <a:r>
              <a:rPr lang="zh-CN" altLang="en-US" dirty="0"/>
              <a:t> </a:t>
            </a:r>
            <a:r>
              <a:rPr lang="en-US" altLang="zh-CN" dirty="0"/>
              <a:t>and</a:t>
            </a:r>
            <a:r>
              <a:rPr lang="zh-CN" altLang="en-US" dirty="0"/>
              <a:t> </a:t>
            </a:r>
            <a:r>
              <a:rPr lang="en-US" altLang="zh-CN" dirty="0"/>
              <a:t>hold</a:t>
            </a:r>
            <a:r>
              <a:rPr lang="zh-CN" altLang="en-US" dirty="0"/>
              <a:t> </a:t>
            </a:r>
            <a:r>
              <a:rPr lang="en-US" altLang="zh-CN" dirty="0"/>
              <a:t>out</a:t>
            </a:r>
            <a:r>
              <a:rPr lang="zh-CN" altLang="en-US" dirty="0"/>
              <a:t> </a:t>
            </a:r>
            <a:r>
              <a:rPr lang="en-US" altLang="zh-CN" dirty="0"/>
              <a:t>test</a:t>
            </a:r>
            <a:r>
              <a:rPr lang="zh-CN" altLang="en-US" dirty="0"/>
              <a:t> </a:t>
            </a:r>
            <a:r>
              <a:rPr lang="en-US" altLang="zh-CN" dirty="0"/>
              <a:t>to</a:t>
            </a:r>
            <a:r>
              <a:rPr lang="zh-CN" altLang="en-US" dirty="0"/>
              <a:t> </a:t>
            </a:r>
            <a:r>
              <a:rPr lang="en-US" altLang="zh-CN" dirty="0"/>
              <a:t>evaluate</a:t>
            </a:r>
            <a:r>
              <a:rPr lang="zh-CN" altLang="en-US" dirty="0"/>
              <a:t> </a:t>
            </a:r>
            <a:r>
              <a:rPr lang="en-US" altLang="zh-CN" dirty="0"/>
              <a:t>how</a:t>
            </a:r>
            <a:r>
              <a:rPr lang="zh-CN" altLang="en-US" dirty="0"/>
              <a:t> </a:t>
            </a:r>
            <a:r>
              <a:rPr lang="en-US" altLang="zh-CN" dirty="0"/>
              <a:t>well</a:t>
            </a:r>
            <a:r>
              <a:rPr lang="zh-CN" altLang="en-US" dirty="0"/>
              <a:t> </a:t>
            </a:r>
            <a:r>
              <a:rPr lang="en-US" altLang="zh-CN" dirty="0"/>
              <a:t>those</a:t>
            </a:r>
            <a:r>
              <a:rPr lang="zh-CN" altLang="en-US" dirty="0"/>
              <a:t> </a:t>
            </a:r>
            <a:r>
              <a:rPr lang="en-US" altLang="zh-CN" dirty="0"/>
              <a:t>patterns</a:t>
            </a:r>
            <a:r>
              <a:rPr lang="zh-CN" altLang="en-US" dirty="0"/>
              <a:t> </a:t>
            </a:r>
            <a:r>
              <a:rPr lang="en-US" altLang="zh-CN" dirty="0"/>
              <a:t>can</a:t>
            </a:r>
            <a:r>
              <a:rPr lang="zh-CN" altLang="en-US" dirty="0"/>
              <a:t> </a:t>
            </a:r>
            <a:r>
              <a:rPr lang="en-US" altLang="zh-CN" dirty="0"/>
              <a:t>distinguish</a:t>
            </a:r>
            <a:r>
              <a:rPr lang="zh-CN" altLang="en-US" dirty="0"/>
              <a:t> </a:t>
            </a:r>
            <a:r>
              <a:rPr lang="en-US" altLang="zh-CN" dirty="0"/>
              <a:t>the</a:t>
            </a:r>
            <a:r>
              <a:rPr lang="zh-CN" altLang="en-US" dirty="0"/>
              <a:t> </a:t>
            </a:r>
            <a:r>
              <a:rPr lang="en-US" altLang="zh-CN" dirty="0"/>
              <a:t>reviews</a:t>
            </a:r>
            <a:r>
              <a:rPr lang="zh-CN" altLang="en-US" dirty="0"/>
              <a:t> </a:t>
            </a:r>
            <a:r>
              <a:rPr lang="en-US" altLang="zh-CN" dirty="0"/>
              <a:t>of</a:t>
            </a:r>
            <a:r>
              <a:rPr lang="zh-CN" altLang="en-US" dirty="0"/>
              <a:t> </a:t>
            </a:r>
            <a:r>
              <a:rPr lang="en-US" altLang="zh-CN" dirty="0"/>
              <a:t>different</a:t>
            </a:r>
            <a:r>
              <a:rPr lang="zh-CN" altLang="en-US" dirty="0"/>
              <a:t> </a:t>
            </a:r>
            <a:r>
              <a:rPr lang="en-US" altLang="zh-CN" dirty="0"/>
              <a:t>bottles. </a:t>
            </a:r>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8</a:t>
            </a:fld>
            <a:endParaRPr lang="en-US"/>
          </a:p>
        </p:txBody>
      </p:sp>
    </p:spTree>
    <p:extLst>
      <p:ext uri="{BB962C8B-B14F-4D97-AF65-F5344CB8AC3E}">
        <p14:creationId xmlns:p14="http://schemas.microsoft.com/office/powerpoint/2010/main" val="223899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a:t>
            </a:r>
            <a:r>
              <a:rPr lang="zh-CN" altLang="en-US" dirty="0"/>
              <a:t> </a:t>
            </a:r>
            <a:r>
              <a:rPr lang="en-US" altLang="zh-CN" dirty="0"/>
              <a:t>we</a:t>
            </a:r>
            <a:r>
              <a:rPr lang="zh-CN" altLang="en-US" dirty="0"/>
              <a:t> </a:t>
            </a:r>
            <a:r>
              <a:rPr lang="en-US" altLang="zh-CN" dirty="0"/>
              <a:t>went</a:t>
            </a:r>
            <a:r>
              <a:rPr lang="zh-CN" altLang="en-US" dirty="0"/>
              <a:t> </a:t>
            </a:r>
            <a:r>
              <a:rPr lang="en-US" altLang="zh-CN" dirty="0"/>
              <a:t>back</a:t>
            </a:r>
            <a:r>
              <a:rPr lang="zh-CN" altLang="en-US" dirty="0"/>
              <a:t> </a:t>
            </a:r>
            <a:r>
              <a:rPr lang="en-US" altLang="zh-CN" dirty="0"/>
              <a:t>to</a:t>
            </a:r>
            <a:r>
              <a:rPr lang="zh-CN" altLang="en-US" dirty="0"/>
              <a:t> </a:t>
            </a:r>
            <a:r>
              <a:rPr lang="en-US" altLang="zh-CN" dirty="0"/>
              <a:t>the</a:t>
            </a:r>
            <a:r>
              <a:rPr lang="zh-CN" altLang="en-US" dirty="0"/>
              <a:t> </a:t>
            </a:r>
            <a:r>
              <a:rPr lang="en-US" altLang="zh-CN" dirty="0"/>
              <a:t>reviews…to</a:t>
            </a:r>
            <a:r>
              <a:rPr lang="zh-CN" altLang="en-US" dirty="0"/>
              <a:t> </a:t>
            </a:r>
            <a:r>
              <a:rPr lang="en-US" altLang="zh-CN" dirty="0"/>
              <a:t>see</a:t>
            </a:r>
            <a:r>
              <a:rPr lang="zh-CN" altLang="en-US" dirty="0"/>
              <a:t> </a:t>
            </a:r>
            <a:r>
              <a:rPr lang="en-US" altLang="zh-CN" dirty="0"/>
              <a:t>how</a:t>
            </a:r>
            <a:r>
              <a:rPr lang="zh-CN" altLang="en-US" dirty="0"/>
              <a:t> </a:t>
            </a:r>
            <a:r>
              <a:rPr lang="en-US" altLang="zh-CN" dirty="0"/>
              <a:t>those</a:t>
            </a:r>
            <a:r>
              <a:rPr lang="zh-CN" altLang="en-US" dirty="0"/>
              <a:t> </a:t>
            </a:r>
            <a:r>
              <a:rPr lang="en-US" altLang="zh-CN" dirty="0"/>
              <a:t>feature</a:t>
            </a:r>
            <a:r>
              <a:rPr lang="zh-CN" altLang="en-US" dirty="0"/>
              <a:t> </a:t>
            </a:r>
            <a:r>
              <a:rPr lang="en-US" altLang="zh-CN" dirty="0"/>
              <a:t>words</a:t>
            </a:r>
            <a:r>
              <a:rPr lang="zh-CN" altLang="en-US" dirty="0"/>
              <a:t> </a:t>
            </a:r>
            <a:r>
              <a:rPr lang="en-US" altLang="zh-CN" dirty="0"/>
              <a:t>can</a:t>
            </a:r>
            <a:r>
              <a:rPr lang="zh-CN" altLang="en-US" dirty="0"/>
              <a:t> </a:t>
            </a:r>
            <a:r>
              <a:rPr lang="en-US" altLang="zh-CN" dirty="0"/>
              <a:t>distinguish</a:t>
            </a:r>
            <a:r>
              <a:rPr lang="zh-CN" altLang="en-US" dirty="0"/>
              <a:t> </a:t>
            </a:r>
            <a:r>
              <a:rPr lang="en-US" altLang="zh-CN" dirty="0"/>
              <a:t>the</a:t>
            </a:r>
            <a:r>
              <a:rPr lang="zh-CN" altLang="en-US" dirty="0"/>
              <a:t> </a:t>
            </a:r>
            <a:r>
              <a:rPr lang="en-US" altLang="zh-CN" dirty="0"/>
              <a:t>reviews</a:t>
            </a:r>
            <a:endParaRPr lang="en-US" dirty="0"/>
          </a:p>
          <a:p>
            <a:r>
              <a:rPr lang="en-US" dirty="0"/>
              <a:t>Auction appears 62 times</a:t>
            </a:r>
          </a:p>
          <a:p>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9</a:t>
            </a:fld>
            <a:endParaRPr lang="en-US"/>
          </a:p>
        </p:txBody>
      </p:sp>
    </p:spTree>
    <p:extLst>
      <p:ext uri="{BB962C8B-B14F-4D97-AF65-F5344CB8AC3E}">
        <p14:creationId xmlns:p14="http://schemas.microsoft.com/office/powerpoint/2010/main" val="23253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10</a:t>
            </a:fld>
            <a:endParaRPr lang="en-US"/>
          </a:p>
        </p:txBody>
      </p:sp>
    </p:spTree>
    <p:extLst>
      <p:ext uri="{BB962C8B-B14F-4D97-AF65-F5344CB8AC3E}">
        <p14:creationId xmlns:p14="http://schemas.microsoft.com/office/powerpoint/2010/main" val="1081887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Toffee</a:t>
            </a:r>
            <a:r>
              <a:rPr lang="zh-CN" altLang="en-US" dirty="0"/>
              <a:t> </a:t>
            </a:r>
            <a:r>
              <a:rPr lang="en-US" altLang="zh-CN" dirty="0"/>
              <a:t>12/150=8%</a:t>
            </a:r>
            <a:r>
              <a:rPr lang="zh-CN" altLang="en-US" dirty="0"/>
              <a:t>  </a:t>
            </a:r>
            <a:r>
              <a:rPr lang="en-US" altLang="zh-CN" dirty="0"/>
              <a:t>blended</a:t>
            </a:r>
            <a:r>
              <a:rPr lang="zh-CN" altLang="en-US" dirty="0"/>
              <a:t> </a:t>
            </a:r>
            <a:r>
              <a:rPr lang="en-US" altLang="zh-CN" dirty="0"/>
              <a:t>19/150=12.7%</a:t>
            </a:r>
            <a:r>
              <a:rPr lang="zh-CN" altLang="en-US" dirty="0"/>
              <a:t>  </a:t>
            </a:r>
            <a:r>
              <a:rPr lang="en-US" altLang="zh-CN" dirty="0"/>
              <a:t>aftertaste</a:t>
            </a:r>
            <a:r>
              <a:rPr lang="zh-CN" altLang="en-US" dirty="0"/>
              <a:t>  </a:t>
            </a:r>
            <a:r>
              <a:rPr lang="en-US" altLang="zh-CN" dirty="0"/>
              <a:t>packaging</a:t>
            </a:r>
            <a:r>
              <a:rPr lang="zh-CN" altLang="en-US" dirty="0"/>
              <a:t> </a:t>
            </a:r>
            <a:r>
              <a:rPr lang="en-US" altLang="zh-CN" dirty="0"/>
              <a:t>11/150=7%</a:t>
            </a:r>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11</a:t>
            </a:fld>
            <a:endParaRPr lang="en-US"/>
          </a:p>
        </p:txBody>
      </p:sp>
    </p:spTree>
    <p:extLst>
      <p:ext uri="{BB962C8B-B14F-4D97-AF65-F5344CB8AC3E}">
        <p14:creationId xmlns:p14="http://schemas.microsoft.com/office/powerpoint/2010/main" val="3843029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12/5/18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ottle of wine&#13;&#10;&#13;&#10;Description automatically generated">
            <a:extLst>
              <a:ext uri="{FF2B5EF4-FFF2-40B4-BE49-F238E27FC236}">
                <a16:creationId xmlns:a16="http://schemas.microsoft.com/office/drawing/2014/main" id="{7A7B29F6-D268-2C4B-B575-004CA30B1180}"/>
              </a:ext>
            </a:extLst>
          </p:cNvPr>
          <p:cNvPicPr>
            <a:picLocks noChangeAspect="1"/>
          </p:cNvPicPr>
          <p:nvPr/>
        </p:nvPicPr>
        <p:blipFill rotWithShape="1">
          <a:blip r:embed="rId3">
            <a:alphaModFix/>
          </a:blip>
          <a:srcRect t="24284" b="717"/>
          <a:stretch/>
        </p:blipFill>
        <p:spPr>
          <a:xfrm>
            <a:off x="20" y="-2"/>
            <a:ext cx="12191980" cy="6857990"/>
          </a:xfrm>
          <a:prstGeom prst="rect">
            <a:avLst/>
          </a:prstGeom>
        </p:spPr>
      </p:pic>
      <p:sp>
        <p:nvSpPr>
          <p:cNvPr id="8" name="TextBox 7">
            <a:extLst>
              <a:ext uri="{FF2B5EF4-FFF2-40B4-BE49-F238E27FC236}">
                <a16:creationId xmlns:a16="http://schemas.microsoft.com/office/drawing/2014/main" id="{9AD0E7E6-5CAF-B143-8E11-070E587810EE}"/>
              </a:ext>
            </a:extLst>
          </p:cNvPr>
          <p:cNvSpPr txBox="1"/>
          <p:nvPr/>
        </p:nvSpPr>
        <p:spPr>
          <a:xfrm>
            <a:off x="2539999" y="1465943"/>
            <a:ext cx="7561943" cy="584775"/>
          </a:xfrm>
          <a:prstGeom prst="rect">
            <a:avLst/>
          </a:prstGeom>
          <a:noFill/>
        </p:spPr>
        <p:txBody>
          <a:bodyPr wrap="square" rtlCol="0">
            <a:spAutoFit/>
          </a:bodyPr>
          <a:lstStyle/>
          <a:p>
            <a:r>
              <a:rPr lang="en-US" sz="3200" dirty="0">
                <a:solidFill>
                  <a:schemeClr val="bg1"/>
                </a:solidFill>
              </a:rPr>
              <a:t>J</a:t>
            </a:r>
            <a:r>
              <a:rPr lang="en-US" altLang="zh-CN" sz="3200" dirty="0">
                <a:solidFill>
                  <a:schemeClr val="bg1"/>
                </a:solidFill>
              </a:rPr>
              <a:t>apanese</a:t>
            </a:r>
            <a:r>
              <a:rPr lang="zh-CN" altLang="en-US" sz="3200" dirty="0">
                <a:solidFill>
                  <a:schemeClr val="bg1"/>
                </a:solidFill>
              </a:rPr>
              <a:t> </a:t>
            </a:r>
            <a:r>
              <a:rPr lang="en-US" altLang="zh-CN" sz="3200" dirty="0">
                <a:solidFill>
                  <a:schemeClr val="bg1"/>
                </a:solidFill>
              </a:rPr>
              <a:t>Whiskey</a:t>
            </a:r>
            <a:r>
              <a:rPr lang="zh-CN" altLang="en-US" sz="3200" dirty="0">
                <a:solidFill>
                  <a:schemeClr val="bg1"/>
                </a:solidFill>
              </a:rPr>
              <a:t> </a:t>
            </a:r>
            <a:r>
              <a:rPr lang="en-US" altLang="zh-CN" sz="3200" dirty="0">
                <a:solidFill>
                  <a:schemeClr val="bg1"/>
                </a:solidFill>
              </a:rPr>
              <a:t>review</a:t>
            </a:r>
            <a:r>
              <a:rPr lang="zh-CN" altLang="en-US" sz="3200" dirty="0">
                <a:solidFill>
                  <a:schemeClr val="bg1"/>
                </a:solidFill>
              </a:rPr>
              <a:t> </a:t>
            </a:r>
            <a:r>
              <a:rPr lang="en-US" altLang="zh-CN" sz="3200" dirty="0">
                <a:solidFill>
                  <a:schemeClr val="bg1"/>
                </a:solidFill>
              </a:rPr>
              <a:t>analysis</a:t>
            </a:r>
            <a:endParaRPr lang="en-US" sz="3200" dirty="0">
              <a:solidFill>
                <a:schemeClr val="bg1"/>
              </a:solidFill>
            </a:endParaRPr>
          </a:p>
        </p:txBody>
      </p:sp>
      <p:sp>
        <p:nvSpPr>
          <p:cNvPr id="9" name="TextBox 8">
            <a:extLst>
              <a:ext uri="{FF2B5EF4-FFF2-40B4-BE49-F238E27FC236}">
                <a16:creationId xmlns:a16="http://schemas.microsoft.com/office/drawing/2014/main" id="{28428907-38AD-EB4B-B55C-A3E7F3173CE0}"/>
              </a:ext>
            </a:extLst>
          </p:cNvPr>
          <p:cNvSpPr txBox="1"/>
          <p:nvPr/>
        </p:nvSpPr>
        <p:spPr>
          <a:xfrm>
            <a:off x="4709884" y="4685162"/>
            <a:ext cx="3222172" cy="830997"/>
          </a:xfrm>
          <a:prstGeom prst="rect">
            <a:avLst/>
          </a:prstGeom>
          <a:noFill/>
        </p:spPr>
        <p:txBody>
          <a:bodyPr wrap="square" rtlCol="0">
            <a:spAutoFit/>
          </a:bodyPr>
          <a:lstStyle/>
          <a:p>
            <a:r>
              <a:rPr lang="en-US" sz="2400" dirty="0" err="1">
                <a:solidFill>
                  <a:schemeClr val="bg1"/>
                </a:solidFill>
              </a:rPr>
              <a:t>Minyang</a:t>
            </a:r>
            <a:r>
              <a:rPr lang="en-US" sz="2400" dirty="0">
                <a:solidFill>
                  <a:schemeClr val="bg1"/>
                </a:solidFill>
              </a:rPr>
              <a:t> Wang</a:t>
            </a:r>
          </a:p>
          <a:p>
            <a:r>
              <a:rPr lang="en-US" sz="2400" dirty="0" err="1">
                <a:solidFill>
                  <a:schemeClr val="bg1"/>
                </a:solidFill>
              </a:rPr>
              <a:t>Xueqing</a:t>
            </a:r>
            <a:r>
              <a:rPr lang="en-US" sz="2400" dirty="0">
                <a:solidFill>
                  <a:schemeClr val="bg1"/>
                </a:solidFill>
              </a:rPr>
              <a:t> Wang</a:t>
            </a:r>
          </a:p>
        </p:txBody>
      </p:sp>
    </p:spTree>
    <p:extLst>
      <p:ext uri="{BB962C8B-B14F-4D97-AF65-F5344CB8AC3E}">
        <p14:creationId xmlns:p14="http://schemas.microsoft.com/office/powerpoint/2010/main" val="1165297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DFC8C59C-8A47-7345-9ED5-F0F5918DCA50}"/>
              </a:ext>
            </a:extLst>
          </p:cNvPr>
          <p:cNvPicPr>
            <a:picLocks noChangeAspect="1"/>
          </p:cNvPicPr>
          <p:nvPr/>
        </p:nvPicPr>
        <p:blipFill>
          <a:blip r:embed="rId5"/>
          <a:stretch>
            <a:fillRect/>
          </a:stretch>
        </p:blipFill>
        <p:spPr>
          <a:xfrm>
            <a:off x="1146982" y="977900"/>
            <a:ext cx="3822700" cy="2451100"/>
          </a:xfrm>
          <a:prstGeom prst="rect">
            <a:avLst/>
          </a:prstGeom>
        </p:spPr>
      </p:pic>
      <p:sp>
        <p:nvSpPr>
          <p:cNvPr id="6" name="TextBox 5">
            <a:extLst>
              <a:ext uri="{FF2B5EF4-FFF2-40B4-BE49-F238E27FC236}">
                <a16:creationId xmlns:a16="http://schemas.microsoft.com/office/drawing/2014/main" id="{95B4499C-63C2-7B40-BC35-7247CBA3E3B4}"/>
              </a:ext>
            </a:extLst>
          </p:cNvPr>
          <p:cNvSpPr txBox="1"/>
          <p:nvPr/>
        </p:nvSpPr>
        <p:spPr>
          <a:xfrm>
            <a:off x="5145599" y="977900"/>
            <a:ext cx="7232650" cy="1200329"/>
          </a:xfrm>
          <a:prstGeom prst="rect">
            <a:avLst/>
          </a:prstGeom>
          <a:noFill/>
        </p:spPr>
        <p:txBody>
          <a:bodyPr wrap="square" rtlCol="0">
            <a:spAutoFit/>
          </a:bodyPr>
          <a:lstStyle/>
          <a:p>
            <a:r>
              <a:rPr lang="en-US" dirty="0"/>
              <a:t>“… </a:t>
            </a:r>
            <a:r>
              <a:rPr lang="en-US" dirty="0">
                <a:solidFill>
                  <a:srgbClr val="FF0000"/>
                </a:solidFill>
              </a:rPr>
              <a:t>My wife </a:t>
            </a:r>
            <a:r>
              <a:rPr lang="en-US" dirty="0"/>
              <a:t>searched for a bottle for me …”</a:t>
            </a:r>
          </a:p>
          <a:p>
            <a:r>
              <a:rPr lang="en-US" dirty="0"/>
              <a:t>“…Received as a birthday gift from </a:t>
            </a:r>
            <a:r>
              <a:rPr lang="en-US" dirty="0">
                <a:solidFill>
                  <a:srgbClr val="FF0000"/>
                </a:solidFill>
              </a:rPr>
              <a:t>my wife </a:t>
            </a:r>
            <a:r>
              <a:rPr lang="en-US" dirty="0"/>
              <a:t>and… ”</a:t>
            </a:r>
          </a:p>
          <a:p>
            <a:r>
              <a:rPr lang="en-US" dirty="0"/>
              <a:t>“… I was surprised and disappointed when </a:t>
            </a:r>
            <a:r>
              <a:rPr lang="en-US" dirty="0">
                <a:solidFill>
                  <a:srgbClr val="FF0000"/>
                </a:solidFill>
              </a:rPr>
              <a:t>my wife </a:t>
            </a:r>
            <a:r>
              <a:rPr lang="en-US" dirty="0"/>
              <a:t>bought me a bottle…”</a:t>
            </a:r>
          </a:p>
          <a:p>
            <a:r>
              <a:rPr lang="en-US" dirty="0"/>
              <a:t>“…have purchased a 12 on recommendation of </a:t>
            </a:r>
            <a:r>
              <a:rPr lang="en-US" dirty="0">
                <a:solidFill>
                  <a:srgbClr val="FF0000"/>
                </a:solidFill>
              </a:rPr>
              <a:t>my wife</a:t>
            </a:r>
            <a:r>
              <a:rPr lang="en-US" dirty="0"/>
              <a:t>…”</a:t>
            </a:r>
          </a:p>
        </p:txBody>
      </p:sp>
      <p:sp>
        <p:nvSpPr>
          <p:cNvPr id="7" name="Left Arrow 6">
            <a:extLst>
              <a:ext uri="{FF2B5EF4-FFF2-40B4-BE49-F238E27FC236}">
                <a16:creationId xmlns:a16="http://schemas.microsoft.com/office/drawing/2014/main" id="{81D82A4C-97B6-1F49-8203-5CB175AD5C15}"/>
              </a:ext>
            </a:extLst>
          </p:cNvPr>
          <p:cNvSpPr/>
          <p:nvPr/>
        </p:nvSpPr>
        <p:spPr>
          <a:xfrm>
            <a:off x="4448176" y="1177871"/>
            <a:ext cx="697423" cy="2789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DFC40D-BB34-5545-8D1B-85B1B1AB5135}"/>
              </a:ext>
            </a:extLst>
          </p:cNvPr>
          <p:cNvSpPr txBox="1"/>
          <p:nvPr/>
        </p:nvSpPr>
        <p:spPr>
          <a:xfrm>
            <a:off x="5145599" y="2378200"/>
            <a:ext cx="7232650" cy="923330"/>
          </a:xfrm>
          <a:prstGeom prst="rect">
            <a:avLst/>
          </a:prstGeom>
          <a:noFill/>
        </p:spPr>
        <p:txBody>
          <a:bodyPr wrap="square" rtlCol="0">
            <a:spAutoFit/>
          </a:bodyPr>
          <a:lstStyle/>
          <a:p>
            <a:r>
              <a:rPr lang="en-US" altLang="zh-CN" dirty="0"/>
              <a:t>“Love this one. Perfect with </a:t>
            </a:r>
            <a:r>
              <a:rPr lang="en-US" altLang="zh-CN" dirty="0">
                <a:solidFill>
                  <a:schemeClr val="accent5">
                    <a:lumMod val="75000"/>
                  </a:schemeClr>
                </a:solidFill>
              </a:rPr>
              <a:t>chocolate</a:t>
            </a:r>
            <a:r>
              <a:rPr lang="en-US" altLang="zh-CN" dirty="0"/>
              <a:t>.”</a:t>
            </a:r>
          </a:p>
          <a:p>
            <a:r>
              <a:rPr lang="en-US" altLang="zh-CN" dirty="0"/>
              <a:t>“The </a:t>
            </a:r>
            <a:r>
              <a:rPr lang="en-US" altLang="zh-CN" dirty="0">
                <a:solidFill>
                  <a:schemeClr val="accent5">
                    <a:lumMod val="75000"/>
                  </a:schemeClr>
                </a:solidFill>
              </a:rPr>
              <a:t>chocolate</a:t>
            </a:r>
            <a:r>
              <a:rPr lang="en-US" altLang="zh-CN" dirty="0"/>
              <a:t> vaguely reminds me of…”</a:t>
            </a:r>
          </a:p>
          <a:p>
            <a:r>
              <a:rPr lang="en-US" altLang="zh-CN" dirty="0"/>
              <a:t>“We ate </a:t>
            </a:r>
            <a:r>
              <a:rPr lang="en-US" altLang="zh-CN" dirty="0">
                <a:solidFill>
                  <a:schemeClr val="accent5">
                    <a:lumMod val="75000"/>
                  </a:schemeClr>
                </a:solidFill>
              </a:rPr>
              <a:t>chocolate</a:t>
            </a:r>
            <a:r>
              <a:rPr lang="en-US" altLang="zh-CN" dirty="0"/>
              <a:t> right before tasting this. So. we didn't get much citrus.”</a:t>
            </a:r>
            <a:endParaRPr lang="en-US" dirty="0"/>
          </a:p>
        </p:txBody>
      </p:sp>
      <p:sp>
        <p:nvSpPr>
          <p:cNvPr id="9" name="Left Arrow 8">
            <a:extLst>
              <a:ext uri="{FF2B5EF4-FFF2-40B4-BE49-F238E27FC236}">
                <a16:creationId xmlns:a16="http://schemas.microsoft.com/office/drawing/2014/main" id="{9D8B5526-B8D6-DE43-AA75-A691D56DCBF7}"/>
              </a:ext>
            </a:extLst>
          </p:cNvPr>
          <p:cNvSpPr/>
          <p:nvPr/>
        </p:nvSpPr>
        <p:spPr>
          <a:xfrm rot="2840294">
            <a:off x="4535657" y="2389701"/>
            <a:ext cx="697423" cy="2789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ottle of wine&#13;&#10;&#13;&#10;Description automatically generated">
            <a:extLst>
              <a:ext uri="{FF2B5EF4-FFF2-40B4-BE49-F238E27FC236}">
                <a16:creationId xmlns:a16="http://schemas.microsoft.com/office/drawing/2014/main" id="{246D6002-38F3-8244-9ED7-726B07855D14}"/>
              </a:ext>
            </a:extLst>
          </p:cNvPr>
          <p:cNvPicPr>
            <a:picLocks noChangeAspect="1"/>
          </p:cNvPicPr>
          <p:nvPr/>
        </p:nvPicPr>
        <p:blipFill>
          <a:blip r:embed="rId6"/>
          <a:stretch>
            <a:fillRect/>
          </a:stretch>
        </p:blipFill>
        <p:spPr>
          <a:xfrm>
            <a:off x="1146982" y="3509582"/>
            <a:ext cx="2472639" cy="3035757"/>
          </a:xfrm>
          <a:prstGeom prst="rect">
            <a:avLst/>
          </a:prstGeom>
        </p:spPr>
      </p:pic>
      <p:sp>
        <p:nvSpPr>
          <p:cNvPr id="12" name="TextBox 11">
            <a:extLst>
              <a:ext uri="{FF2B5EF4-FFF2-40B4-BE49-F238E27FC236}">
                <a16:creationId xmlns:a16="http://schemas.microsoft.com/office/drawing/2014/main" id="{0A808019-5D5D-8546-BB61-2FE93188D00E}"/>
              </a:ext>
            </a:extLst>
          </p:cNvPr>
          <p:cNvSpPr txBox="1"/>
          <p:nvPr/>
        </p:nvSpPr>
        <p:spPr>
          <a:xfrm>
            <a:off x="3874576" y="4565795"/>
            <a:ext cx="764066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Taste</a:t>
            </a:r>
            <a:r>
              <a:rPr lang="zh-CN" altLang="en-US" dirty="0"/>
              <a:t> </a:t>
            </a:r>
            <a:r>
              <a:rPr lang="en-US" altLang="zh-CN" dirty="0"/>
              <a:t>is</a:t>
            </a:r>
            <a:r>
              <a:rPr lang="zh-CN" altLang="en-US" dirty="0"/>
              <a:t> </a:t>
            </a:r>
            <a:r>
              <a:rPr lang="en-US" altLang="zh-CN" dirty="0"/>
              <a:t>smooth.</a:t>
            </a:r>
          </a:p>
          <a:p>
            <a:pPr marL="285750" indent="-285750">
              <a:buFont typeface="Arial" panose="020B0604020202020204" pitchFamily="34" charset="0"/>
              <a:buChar char="•"/>
            </a:pPr>
            <a:r>
              <a:rPr lang="en-US" altLang="zh-CN" dirty="0"/>
              <a:t>Best</a:t>
            </a:r>
            <a:r>
              <a:rPr lang="zh-CN" altLang="en-US" dirty="0"/>
              <a:t> </a:t>
            </a:r>
            <a:r>
              <a:rPr lang="en-US" altLang="zh-CN" dirty="0"/>
              <a:t>gift</a:t>
            </a:r>
            <a:r>
              <a:rPr lang="zh-CN" altLang="en-US" dirty="0"/>
              <a:t> </a:t>
            </a:r>
            <a:r>
              <a:rPr lang="en-US" altLang="zh-CN" dirty="0"/>
              <a:t>for</a:t>
            </a:r>
            <a:r>
              <a:rPr lang="zh-CN" altLang="en-US" dirty="0"/>
              <a:t> </a:t>
            </a:r>
            <a:r>
              <a:rPr lang="en-US" altLang="zh-CN" dirty="0"/>
              <a:t>husband</a:t>
            </a:r>
            <a:r>
              <a:rPr lang="zh-CN" altLang="en-US" dirty="0"/>
              <a:t> </a:t>
            </a:r>
            <a:r>
              <a:rPr lang="en-US" altLang="zh-CN" dirty="0"/>
              <a:t>if</a:t>
            </a:r>
            <a:r>
              <a:rPr lang="zh-CN" altLang="en-US" dirty="0"/>
              <a:t> </a:t>
            </a:r>
            <a:r>
              <a:rPr lang="en-US" altLang="zh-CN" dirty="0"/>
              <a:t>he</a:t>
            </a:r>
            <a:r>
              <a:rPr lang="zh-CN" altLang="en-US" dirty="0"/>
              <a:t> </a:t>
            </a:r>
            <a:r>
              <a:rPr lang="en-US" altLang="zh-CN" dirty="0"/>
              <a:t>likes</a:t>
            </a:r>
            <a:r>
              <a:rPr lang="zh-CN" altLang="en-US" dirty="0"/>
              <a:t> </a:t>
            </a:r>
            <a:r>
              <a:rPr lang="en-US" altLang="zh-CN" dirty="0"/>
              <a:t>whiskey</a:t>
            </a:r>
          </a:p>
          <a:p>
            <a:pPr marL="285750" indent="-285750">
              <a:buFont typeface="Arial" panose="020B0604020202020204" pitchFamily="34" charset="0"/>
              <a:buChar char="•"/>
            </a:pPr>
            <a:r>
              <a:rPr lang="en-US" dirty="0"/>
              <a:t>Ta</a:t>
            </a:r>
            <a:r>
              <a:rPr lang="en-US" altLang="zh-CN" dirty="0"/>
              <a:t>stes</a:t>
            </a:r>
            <a:r>
              <a:rPr lang="zh-CN" altLang="en-US" dirty="0"/>
              <a:t> </a:t>
            </a:r>
            <a:r>
              <a:rPr lang="en-US" altLang="zh-CN" dirty="0"/>
              <a:t>better</a:t>
            </a:r>
            <a:r>
              <a:rPr lang="zh-CN" altLang="en-US" dirty="0"/>
              <a:t> </a:t>
            </a:r>
            <a:r>
              <a:rPr lang="en-US" altLang="zh-CN" dirty="0"/>
              <a:t>when</a:t>
            </a:r>
            <a:r>
              <a:rPr lang="zh-CN" altLang="en-US" dirty="0"/>
              <a:t> </a:t>
            </a:r>
            <a:r>
              <a:rPr lang="en-US" altLang="zh-CN" dirty="0"/>
              <a:t>pairing</a:t>
            </a:r>
            <a:r>
              <a:rPr lang="zh-CN" altLang="en-US" dirty="0"/>
              <a:t> </a:t>
            </a:r>
            <a:r>
              <a:rPr lang="en-US" altLang="zh-CN" dirty="0"/>
              <a:t>with</a:t>
            </a:r>
            <a:r>
              <a:rPr lang="zh-CN" altLang="en-US" dirty="0"/>
              <a:t> </a:t>
            </a:r>
            <a:r>
              <a:rPr lang="en-US" altLang="zh-CN" dirty="0"/>
              <a:t>chocolate</a:t>
            </a:r>
          </a:p>
          <a:p>
            <a:pPr marL="285750" indent="-285750">
              <a:buFont typeface="Arial" panose="020B0604020202020204" pitchFamily="34" charset="0"/>
              <a:buChar char="•"/>
            </a:pPr>
            <a:r>
              <a:rPr lang="en-US" altLang="zh-CN" dirty="0"/>
              <a:t>Taste</a:t>
            </a:r>
            <a:r>
              <a:rPr lang="zh-CN" altLang="en-US" dirty="0"/>
              <a:t> </a:t>
            </a:r>
            <a:r>
              <a:rPr lang="en-US" altLang="zh-CN" dirty="0"/>
              <a:t>is</a:t>
            </a:r>
            <a:r>
              <a:rPr lang="zh-CN" altLang="en-US" dirty="0"/>
              <a:t> </a:t>
            </a:r>
            <a:r>
              <a:rPr lang="en-US" altLang="zh-CN" dirty="0"/>
              <a:t>similar</a:t>
            </a:r>
            <a:r>
              <a:rPr lang="zh-CN" altLang="en-US" dirty="0"/>
              <a:t> </a:t>
            </a:r>
            <a:r>
              <a:rPr lang="en-US" altLang="zh-CN" dirty="0"/>
              <a:t>to</a:t>
            </a:r>
            <a:r>
              <a:rPr lang="zh-CN" altLang="en-US" dirty="0"/>
              <a:t> </a:t>
            </a:r>
            <a:r>
              <a:rPr lang="en-US" altLang="zh-CN" dirty="0"/>
              <a:t>Yamazaki</a:t>
            </a:r>
            <a:r>
              <a:rPr lang="zh-CN" altLang="en-US" dirty="0"/>
              <a:t> </a:t>
            </a:r>
            <a:r>
              <a:rPr lang="en-US" altLang="zh-CN" dirty="0"/>
              <a:t>18</a:t>
            </a:r>
            <a:r>
              <a:rPr lang="zh-CN" altLang="en-US" dirty="0"/>
              <a:t> </a:t>
            </a:r>
            <a:r>
              <a:rPr lang="en-US" altLang="zh-CN" dirty="0"/>
              <a:t>Years</a:t>
            </a:r>
            <a:r>
              <a:rPr lang="zh-CN" altLang="en-US" dirty="0"/>
              <a:t> </a:t>
            </a:r>
            <a:r>
              <a:rPr lang="en-US" altLang="zh-CN" dirty="0"/>
              <a:t>old,</a:t>
            </a:r>
            <a:r>
              <a:rPr lang="zh-CN" altLang="en-US" dirty="0"/>
              <a:t> </a:t>
            </a:r>
            <a:r>
              <a:rPr lang="en-US" altLang="zh-CN" dirty="0"/>
              <a:t>but</a:t>
            </a:r>
            <a:r>
              <a:rPr lang="zh-CN" altLang="en-US" dirty="0"/>
              <a:t> </a:t>
            </a:r>
            <a:r>
              <a:rPr lang="en-US" altLang="zh-CN" dirty="0"/>
              <a:t>much</a:t>
            </a:r>
            <a:r>
              <a:rPr lang="zh-CN" altLang="en-US" dirty="0"/>
              <a:t> </a:t>
            </a:r>
            <a:r>
              <a:rPr lang="en-US" altLang="zh-CN" dirty="0"/>
              <a:t>cheaper</a:t>
            </a:r>
            <a:r>
              <a:rPr lang="zh-CN" altLang="en-US" dirty="0"/>
              <a:t> </a:t>
            </a:r>
            <a:endParaRPr lang="en-US" dirty="0"/>
          </a:p>
        </p:txBody>
      </p:sp>
      <p:sp>
        <p:nvSpPr>
          <p:cNvPr id="13" name="Rectangle 12">
            <a:extLst>
              <a:ext uri="{FF2B5EF4-FFF2-40B4-BE49-F238E27FC236}">
                <a16:creationId xmlns:a16="http://schemas.microsoft.com/office/drawing/2014/main" id="{1A385F92-3713-5F4A-AA1F-0AF0EA0EE64B}"/>
              </a:ext>
            </a:extLst>
          </p:cNvPr>
          <p:cNvSpPr/>
          <p:nvPr/>
        </p:nvSpPr>
        <p:spPr>
          <a:xfrm>
            <a:off x="5223253" y="3416865"/>
            <a:ext cx="6768584" cy="923330"/>
          </a:xfrm>
          <a:prstGeom prst="rect">
            <a:avLst/>
          </a:prstGeom>
        </p:spPr>
        <p:txBody>
          <a:bodyPr wrap="none">
            <a:spAutoFit/>
          </a:bodyPr>
          <a:lstStyle/>
          <a:p>
            <a:r>
              <a:rPr lang="en-US" altLang="zh-CN" dirty="0"/>
              <a:t>“…</a:t>
            </a:r>
            <a:r>
              <a:rPr lang="en-US" dirty="0"/>
              <a:t>prefer it to the Yamazaki </a:t>
            </a:r>
            <a:r>
              <a:rPr lang="en-US" dirty="0">
                <a:solidFill>
                  <a:srgbClr val="0070C0"/>
                </a:solidFill>
              </a:rPr>
              <a:t>18</a:t>
            </a:r>
            <a:r>
              <a:rPr lang="en-US" dirty="0"/>
              <a:t> years</a:t>
            </a:r>
            <a:r>
              <a:rPr lang="en-US" altLang="zh-CN" dirty="0"/>
              <a:t>…”</a:t>
            </a:r>
          </a:p>
          <a:p>
            <a:r>
              <a:rPr lang="en-US" altLang="zh-CN" dirty="0"/>
              <a:t>“…The </a:t>
            </a:r>
            <a:r>
              <a:rPr lang="en-US" altLang="zh-CN" dirty="0">
                <a:solidFill>
                  <a:srgbClr val="0070C0"/>
                </a:solidFill>
              </a:rPr>
              <a:t>18</a:t>
            </a:r>
            <a:r>
              <a:rPr lang="en-US" altLang="zh-CN" dirty="0"/>
              <a:t>yo is very interesting on the other hand. a bit pricy though…”</a:t>
            </a:r>
          </a:p>
          <a:p>
            <a:r>
              <a:rPr lang="en-US" altLang="zh-CN" dirty="0"/>
              <a:t>“…Wondering if it was worth it to purchase the Yamazaki </a:t>
            </a:r>
            <a:r>
              <a:rPr lang="en-US" altLang="zh-CN" dirty="0">
                <a:solidFill>
                  <a:srgbClr val="0070C0"/>
                </a:solidFill>
              </a:rPr>
              <a:t>18</a:t>
            </a:r>
            <a:r>
              <a:rPr lang="en-US" altLang="zh-CN" dirty="0"/>
              <a:t>…”</a:t>
            </a:r>
            <a:endParaRPr lang="en-US" dirty="0"/>
          </a:p>
        </p:txBody>
      </p:sp>
      <p:sp>
        <p:nvSpPr>
          <p:cNvPr id="14" name="Left Arrow 13">
            <a:extLst>
              <a:ext uri="{FF2B5EF4-FFF2-40B4-BE49-F238E27FC236}">
                <a16:creationId xmlns:a16="http://schemas.microsoft.com/office/drawing/2014/main" id="{7FFD8CB7-3D5F-A741-9B64-4E6645531506}"/>
              </a:ext>
            </a:extLst>
          </p:cNvPr>
          <p:cNvSpPr/>
          <p:nvPr/>
        </p:nvSpPr>
        <p:spPr>
          <a:xfrm rot="2840294">
            <a:off x="3716536" y="2939633"/>
            <a:ext cx="1685223" cy="274704"/>
          </a:xfrm>
          <a:prstGeom prst="leftArrow">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Audio 1">
            <a:hlinkClick r:id="" action="ppaction://media"/>
            <a:extLst>
              <a:ext uri="{FF2B5EF4-FFF2-40B4-BE49-F238E27FC236}">
                <a16:creationId xmlns:a16="http://schemas.microsoft.com/office/drawing/2014/main" id="{1C2DE025-6AE8-814F-8088-BEEB9CFC3F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21686263"/>
      </p:ext>
    </p:extLst>
  </p:cSld>
  <p:clrMapOvr>
    <a:masterClrMapping/>
  </p:clrMapOvr>
  <mc:AlternateContent xmlns:mc="http://schemas.openxmlformats.org/markup-compatibility/2006">
    <mc:Choice xmlns:p14="http://schemas.microsoft.com/office/powerpoint/2010/main" Requires="p14">
      <p:transition spd="slow" p14:dur="2000" advTm="8555"/>
    </mc:Choice>
    <mc:Fallback>
      <p:transition spd="slow" advTm="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6" grpId="0"/>
      <p:bldP spid="7" grpId="0" animBg="1"/>
      <p:bldP spid="8" grpId="0"/>
      <p:bldP spid="9" grpId="0" animBg="1"/>
      <p:bldP spid="12" grpId="0"/>
      <p:bldP spid="13"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B94C4F57-054B-6D46-9042-D35A138824CB}"/>
              </a:ext>
            </a:extLst>
          </p:cNvPr>
          <p:cNvPicPr>
            <a:picLocks noChangeAspect="1"/>
          </p:cNvPicPr>
          <p:nvPr/>
        </p:nvPicPr>
        <p:blipFill>
          <a:blip r:embed="rId3"/>
          <a:stretch>
            <a:fillRect/>
          </a:stretch>
        </p:blipFill>
        <p:spPr>
          <a:xfrm>
            <a:off x="844012" y="952500"/>
            <a:ext cx="4800600" cy="2476500"/>
          </a:xfrm>
          <a:prstGeom prst="rect">
            <a:avLst/>
          </a:prstGeom>
        </p:spPr>
      </p:pic>
      <p:sp>
        <p:nvSpPr>
          <p:cNvPr id="6" name="Rectangle 5">
            <a:extLst>
              <a:ext uri="{FF2B5EF4-FFF2-40B4-BE49-F238E27FC236}">
                <a16:creationId xmlns:a16="http://schemas.microsoft.com/office/drawing/2014/main" id="{01DDB1ED-AE42-7245-A042-75376E0E90F2}"/>
              </a:ext>
            </a:extLst>
          </p:cNvPr>
          <p:cNvSpPr/>
          <p:nvPr/>
        </p:nvSpPr>
        <p:spPr>
          <a:xfrm>
            <a:off x="6038586" y="952500"/>
            <a:ext cx="5309402" cy="646331"/>
          </a:xfrm>
          <a:prstGeom prst="rect">
            <a:avLst/>
          </a:prstGeom>
        </p:spPr>
        <p:txBody>
          <a:bodyPr wrap="none">
            <a:spAutoFit/>
          </a:bodyPr>
          <a:lstStyle/>
          <a:p>
            <a:r>
              <a:rPr lang="en-US" altLang="zh-CN" dirty="0"/>
              <a:t>“…</a:t>
            </a:r>
            <a:r>
              <a:rPr lang="en-US" dirty="0"/>
              <a:t>with a wonderful sweet </a:t>
            </a:r>
            <a:r>
              <a:rPr lang="en-US" dirty="0">
                <a:solidFill>
                  <a:schemeClr val="accent6">
                    <a:lumMod val="75000"/>
                  </a:schemeClr>
                </a:solidFill>
              </a:rPr>
              <a:t>toffee</a:t>
            </a:r>
            <a:r>
              <a:rPr lang="en-US" dirty="0"/>
              <a:t> like finish</a:t>
            </a:r>
            <a:r>
              <a:rPr lang="en-US" altLang="zh-CN" dirty="0"/>
              <a:t>…”</a:t>
            </a:r>
          </a:p>
          <a:p>
            <a:r>
              <a:rPr lang="en-US" altLang="zh-CN" dirty="0"/>
              <a:t>“…gives you a beautiful warm hug and a </a:t>
            </a:r>
            <a:r>
              <a:rPr lang="en-US" altLang="zh-CN" dirty="0">
                <a:solidFill>
                  <a:schemeClr val="accent6">
                    <a:lumMod val="75000"/>
                  </a:schemeClr>
                </a:solidFill>
              </a:rPr>
              <a:t>toffee</a:t>
            </a:r>
            <a:r>
              <a:rPr lang="en-US" altLang="zh-CN" dirty="0"/>
              <a:t> kiss…”</a:t>
            </a:r>
            <a:endParaRPr lang="en-US" dirty="0"/>
          </a:p>
        </p:txBody>
      </p:sp>
      <p:sp>
        <p:nvSpPr>
          <p:cNvPr id="8" name="Left Arrow 7">
            <a:extLst>
              <a:ext uri="{FF2B5EF4-FFF2-40B4-BE49-F238E27FC236}">
                <a16:creationId xmlns:a16="http://schemas.microsoft.com/office/drawing/2014/main" id="{EED8D85D-8A0A-8246-BCDC-A608E1B195D5}"/>
              </a:ext>
            </a:extLst>
          </p:cNvPr>
          <p:cNvSpPr/>
          <p:nvPr/>
        </p:nvSpPr>
        <p:spPr>
          <a:xfrm>
            <a:off x="4782904" y="1182675"/>
            <a:ext cx="981559" cy="1859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C7E25B-AD1A-4E45-BF08-0D98AF9A0E8D}"/>
              </a:ext>
            </a:extLst>
          </p:cNvPr>
          <p:cNvSpPr/>
          <p:nvPr/>
        </p:nvSpPr>
        <p:spPr>
          <a:xfrm>
            <a:off x="6038586" y="1821418"/>
            <a:ext cx="6188169" cy="923330"/>
          </a:xfrm>
          <a:prstGeom prst="rect">
            <a:avLst/>
          </a:prstGeom>
        </p:spPr>
        <p:txBody>
          <a:bodyPr wrap="none">
            <a:spAutoFit/>
          </a:bodyPr>
          <a:lstStyle/>
          <a:p>
            <a:r>
              <a:rPr lang="en-US" altLang="zh-CN" dirty="0"/>
              <a:t>“…</a:t>
            </a:r>
            <a:r>
              <a:rPr lang="en-US" dirty="0">
                <a:solidFill>
                  <a:srgbClr val="FF0000"/>
                </a:solidFill>
              </a:rPr>
              <a:t>aftertaste</a:t>
            </a:r>
            <a:r>
              <a:rPr lang="en-US" dirty="0"/>
              <a:t> is somewhat killed by the burning sensation</a:t>
            </a:r>
            <a:r>
              <a:rPr lang="en-US" altLang="zh-CN" dirty="0"/>
              <a:t>…”</a:t>
            </a:r>
          </a:p>
          <a:p>
            <a:r>
              <a:rPr lang="en-US" altLang="zh-CN" dirty="0"/>
              <a:t>“…</a:t>
            </a:r>
            <a:r>
              <a:rPr lang="en-US" altLang="zh-CN" dirty="0">
                <a:solidFill>
                  <a:srgbClr val="FF0000"/>
                </a:solidFill>
              </a:rPr>
              <a:t>Aftertaste</a:t>
            </a:r>
            <a:r>
              <a:rPr lang="en-US" altLang="zh-CN" dirty="0"/>
              <a:t> goes on forever…”</a:t>
            </a:r>
          </a:p>
          <a:p>
            <a:r>
              <a:rPr lang="en-US" altLang="zh-CN" dirty="0"/>
              <a:t>“…wonderful </a:t>
            </a:r>
            <a:r>
              <a:rPr lang="en-US" altLang="zh-CN" dirty="0">
                <a:solidFill>
                  <a:srgbClr val="FF0000"/>
                </a:solidFill>
              </a:rPr>
              <a:t>aftertaste</a:t>
            </a:r>
            <a:r>
              <a:rPr lang="en-US" altLang="zh-CN" dirty="0"/>
              <a:t> with a long and smooth taste of citrus…”</a:t>
            </a:r>
            <a:endParaRPr lang="en-US" dirty="0"/>
          </a:p>
        </p:txBody>
      </p:sp>
      <p:sp>
        <p:nvSpPr>
          <p:cNvPr id="10" name="Rectangle 9">
            <a:extLst>
              <a:ext uri="{FF2B5EF4-FFF2-40B4-BE49-F238E27FC236}">
                <a16:creationId xmlns:a16="http://schemas.microsoft.com/office/drawing/2014/main" id="{9AA87916-1EB7-5746-B60B-CBB8A369D643}"/>
              </a:ext>
            </a:extLst>
          </p:cNvPr>
          <p:cNvSpPr/>
          <p:nvPr/>
        </p:nvSpPr>
        <p:spPr>
          <a:xfrm>
            <a:off x="6038586" y="2967335"/>
            <a:ext cx="5817617" cy="1477328"/>
          </a:xfrm>
          <a:prstGeom prst="rect">
            <a:avLst/>
          </a:prstGeom>
        </p:spPr>
        <p:txBody>
          <a:bodyPr wrap="square">
            <a:spAutoFit/>
          </a:bodyPr>
          <a:lstStyle/>
          <a:p>
            <a:r>
              <a:rPr lang="en-US" altLang="zh-CN" dirty="0"/>
              <a:t>“…</a:t>
            </a:r>
            <a:r>
              <a:rPr lang="en-US" dirty="0"/>
              <a:t>and excellent stand out </a:t>
            </a:r>
            <a:r>
              <a:rPr lang="en-US" dirty="0">
                <a:solidFill>
                  <a:schemeClr val="accent5">
                    <a:lumMod val="75000"/>
                  </a:schemeClr>
                </a:solidFill>
              </a:rPr>
              <a:t>packaging</a:t>
            </a:r>
            <a:r>
              <a:rPr lang="en-US" altLang="zh-CN" dirty="0"/>
              <a:t>…”</a:t>
            </a:r>
          </a:p>
          <a:p>
            <a:r>
              <a:rPr lang="en-US" altLang="zh-CN" dirty="0"/>
              <a:t>“…Love the clinical </a:t>
            </a:r>
            <a:r>
              <a:rPr lang="en-US" altLang="zh-CN" dirty="0">
                <a:solidFill>
                  <a:schemeClr val="accent5">
                    <a:lumMod val="75000"/>
                  </a:schemeClr>
                </a:solidFill>
              </a:rPr>
              <a:t>packaging</a:t>
            </a:r>
            <a:r>
              <a:rPr lang="en-US" altLang="zh-CN" dirty="0"/>
              <a:t>…”</a:t>
            </a:r>
          </a:p>
          <a:p>
            <a:r>
              <a:rPr lang="en-US" altLang="zh-CN" dirty="0"/>
              <a:t>“… It was </a:t>
            </a:r>
            <a:r>
              <a:rPr lang="en-US" altLang="zh-CN" dirty="0">
                <a:solidFill>
                  <a:schemeClr val="accent5">
                    <a:lumMod val="75000"/>
                  </a:schemeClr>
                </a:solidFill>
              </a:rPr>
              <a:t>packaged</a:t>
            </a:r>
            <a:r>
              <a:rPr lang="en-US" altLang="zh-CN" dirty="0"/>
              <a:t> well so no chance of damage and the whiskey is presented in a chic black box…”</a:t>
            </a:r>
          </a:p>
          <a:p>
            <a:endParaRPr lang="en-US" dirty="0"/>
          </a:p>
        </p:txBody>
      </p:sp>
      <p:sp>
        <p:nvSpPr>
          <p:cNvPr id="11" name="Left Arrow 10">
            <a:extLst>
              <a:ext uri="{FF2B5EF4-FFF2-40B4-BE49-F238E27FC236}">
                <a16:creationId xmlns:a16="http://schemas.microsoft.com/office/drawing/2014/main" id="{C2A75060-3FBC-6044-A46D-F06C402E19C0}"/>
              </a:ext>
            </a:extLst>
          </p:cNvPr>
          <p:cNvSpPr/>
          <p:nvPr/>
        </p:nvSpPr>
        <p:spPr>
          <a:xfrm rot="348531">
            <a:off x="4853148" y="2163653"/>
            <a:ext cx="981559" cy="1859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a:extLst>
              <a:ext uri="{FF2B5EF4-FFF2-40B4-BE49-F238E27FC236}">
                <a16:creationId xmlns:a16="http://schemas.microsoft.com/office/drawing/2014/main" id="{29F463F0-DFB0-FF4D-B7E1-D40B77181A9D}"/>
              </a:ext>
            </a:extLst>
          </p:cNvPr>
          <p:cNvSpPr/>
          <p:nvPr/>
        </p:nvSpPr>
        <p:spPr>
          <a:xfrm rot="785884">
            <a:off x="4587300" y="3166310"/>
            <a:ext cx="1252915" cy="156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037C15B-EA06-0D41-BBA9-EDA452BDC244}"/>
              </a:ext>
            </a:extLst>
          </p:cNvPr>
          <p:cNvPicPr>
            <a:picLocks noChangeAspect="1"/>
          </p:cNvPicPr>
          <p:nvPr/>
        </p:nvPicPr>
        <p:blipFill>
          <a:blip r:embed="rId4"/>
          <a:stretch>
            <a:fillRect/>
          </a:stretch>
        </p:blipFill>
        <p:spPr>
          <a:xfrm>
            <a:off x="844012" y="3831974"/>
            <a:ext cx="3741904" cy="2797793"/>
          </a:xfrm>
          <a:prstGeom prst="rect">
            <a:avLst/>
          </a:prstGeom>
        </p:spPr>
      </p:pic>
      <p:sp>
        <p:nvSpPr>
          <p:cNvPr id="14" name="TextBox 13">
            <a:extLst>
              <a:ext uri="{FF2B5EF4-FFF2-40B4-BE49-F238E27FC236}">
                <a16:creationId xmlns:a16="http://schemas.microsoft.com/office/drawing/2014/main" id="{86C1D3E7-21F6-9040-A48F-3940D32AA3F9}"/>
              </a:ext>
            </a:extLst>
          </p:cNvPr>
          <p:cNvSpPr txBox="1"/>
          <p:nvPr/>
        </p:nvSpPr>
        <p:spPr>
          <a:xfrm>
            <a:off x="4872955" y="4444663"/>
            <a:ext cx="764066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It’s</a:t>
            </a:r>
            <a:r>
              <a:rPr lang="zh-CN" altLang="en-US" dirty="0"/>
              <a:t> </a:t>
            </a:r>
            <a:r>
              <a:rPr lang="en-US" altLang="zh-CN" dirty="0"/>
              <a:t>a</a:t>
            </a:r>
            <a:r>
              <a:rPr lang="zh-CN" altLang="en-US" dirty="0"/>
              <a:t> </a:t>
            </a:r>
            <a:r>
              <a:rPr lang="en-US" altLang="zh-CN" dirty="0"/>
              <a:t>blended</a:t>
            </a:r>
            <a:r>
              <a:rPr lang="zh-CN" altLang="en-US" dirty="0"/>
              <a:t> </a:t>
            </a:r>
            <a:r>
              <a:rPr lang="en-US" altLang="zh-CN" dirty="0"/>
              <a:t>whiskey</a:t>
            </a:r>
          </a:p>
          <a:p>
            <a:pPr marL="285750" indent="-285750">
              <a:buFont typeface="Arial" panose="020B0604020202020204" pitchFamily="34" charset="0"/>
              <a:buChar char="•"/>
            </a:pPr>
            <a:r>
              <a:rPr lang="en-US" altLang="zh-CN" dirty="0"/>
              <a:t>Has</a:t>
            </a:r>
            <a:r>
              <a:rPr lang="zh-CN" altLang="en-US" dirty="0"/>
              <a:t> </a:t>
            </a:r>
            <a:r>
              <a:rPr lang="en-US" altLang="zh-CN" dirty="0"/>
              <a:t>toffee</a:t>
            </a:r>
            <a:r>
              <a:rPr lang="zh-CN" altLang="en-US" dirty="0"/>
              <a:t> </a:t>
            </a:r>
            <a:r>
              <a:rPr lang="en-US" altLang="zh-CN" dirty="0"/>
              <a:t>taste</a:t>
            </a:r>
          </a:p>
          <a:p>
            <a:pPr marL="285750" indent="-285750">
              <a:buFont typeface="Arial" panose="020B0604020202020204" pitchFamily="34" charset="0"/>
              <a:buChar char="•"/>
            </a:pPr>
            <a:r>
              <a:rPr lang="en-US" altLang="zh-CN" dirty="0"/>
              <a:t>The</a:t>
            </a:r>
            <a:r>
              <a:rPr lang="zh-CN" altLang="en-US" dirty="0"/>
              <a:t> </a:t>
            </a:r>
            <a:r>
              <a:rPr lang="en-US" altLang="zh-CN" dirty="0"/>
              <a:t>aftertaste</a:t>
            </a:r>
            <a:r>
              <a:rPr lang="zh-CN" altLang="en-US" dirty="0"/>
              <a:t> </a:t>
            </a:r>
            <a:r>
              <a:rPr lang="en-US" altLang="zh-CN" dirty="0"/>
              <a:t>is</a:t>
            </a:r>
            <a:r>
              <a:rPr lang="zh-CN" altLang="en-US" dirty="0"/>
              <a:t> </a:t>
            </a:r>
            <a:r>
              <a:rPr lang="en-US" altLang="zh-CN" dirty="0"/>
              <a:t>strong</a:t>
            </a:r>
            <a:r>
              <a:rPr lang="zh-CN" altLang="en-US" dirty="0"/>
              <a:t> </a:t>
            </a:r>
            <a:r>
              <a:rPr lang="en-US" altLang="zh-CN" dirty="0"/>
              <a:t>and</a:t>
            </a:r>
            <a:r>
              <a:rPr lang="zh-CN" altLang="en-US" dirty="0"/>
              <a:t> </a:t>
            </a:r>
            <a:r>
              <a:rPr lang="en-US" altLang="zh-CN" dirty="0"/>
              <a:t>lasts</a:t>
            </a:r>
            <a:r>
              <a:rPr lang="zh-CN" altLang="en-US" dirty="0"/>
              <a:t> </a:t>
            </a:r>
            <a:r>
              <a:rPr lang="en-US" altLang="zh-CN" dirty="0"/>
              <a:t>long</a:t>
            </a:r>
          </a:p>
          <a:p>
            <a:pPr marL="285750" indent="-285750">
              <a:buFont typeface="Arial" panose="020B0604020202020204" pitchFamily="34" charset="0"/>
              <a:buChar char="•"/>
            </a:pPr>
            <a:r>
              <a:rPr lang="en-US" altLang="zh-CN" dirty="0"/>
              <a:t>Beautiful</a:t>
            </a:r>
            <a:r>
              <a:rPr lang="zh-CN" altLang="en-US" dirty="0"/>
              <a:t> </a:t>
            </a:r>
            <a:r>
              <a:rPr lang="en-US" altLang="zh-CN" dirty="0"/>
              <a:t>packaging</a:t>
            </a:r>
            <a:r>
              <a:rPr lang="zh-CN" altLang="en-US" dirty="0"/>
              <a:t> </a:t>
            </a:r>
            <a:endParaRPr lang="en-US" dirty="0"/>
          </a:p>
        </p:txBody>
      </p:sp>
    </p:spTree>
    <p:extLst>
      <p:ext uri="{BB962C8B-B14F-4D97-AF65-F5344CB8AC3E}">
        <p14:creationId xmlns:p14="http://schemas.microsoft.com/office/powerpoint/2010/main" val="25810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p:bldP spid="11" grpId="0" animBg="1"/>
      <p:bldP spid="12"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5E3294-8379-604E-8AC5-36C40FFF5B1F}"/>
              </a:ext>
            </a:extLst>
          </p:cNvPr>
          <p:cNvSpPr txBox="1"/>
          <p:nvPr/>
        </p:nvSpPr>
        <p:spPr>
          <a:xfrm>
            <a:off x="956548" y="1127785"/>
            <a:ext cx="10000754" cy="2369880"/>
          </a:xfrm>
          <a:prstGeom prst="rect">
            <a:avLst/>
          </a:prstGeom>
          <a:noFill/>
        </p:spPr>
        <p:txBody>
          <a:bodyPr wrap="square" rtlCol="0">
            <a:spAutoFit/>
          </a:bodyPr>
          <a:lstStyle/>
          <a:p>
            <a:r>
              <a:rPr lang="en-US" altLang="zh-CN" sz="2400" dirty="0"/>
              <a:t>Business application</a:t>
            </a:r>
          </a:p>
          <a:p>
            <a:pPr marL="342900" indent="-342900">
              <a:buFont typeface="Arial" panose="020B0604020202020204" pitchFamily="34" charset="0"/>
              <a:buChar char="•"/>
            </a:pPr>
            <a:r>
              <a:rPr lang="en-US" altLang="zh-CN" sz="2000" dirty="0"/>
              <a:t>For product with limited amount of release, lottery receives more welcome than auction for most customers. While the website can sell the product both by lottery and auction, more portion of products are suggested to be sold by lottery. </a:t>
            </a:r>
          </a:p>
          <a:p>
            <a:pPr marL="342900" indent="-342900">
              <a:buFont typeface="Arial" panose="020B0604020202020204" pitchFamily="34" charset="0"/>
              <a:buChar char="•"/>
            </a:pPr>
            <a:r>
              <a:rPr lang="en-US" altLang="zh-CN" sz="2000" dirty="0"/>
              <a:t>For alcohol, customers care more on the accessibility of the product ( selling method</a:t>
            </a:r>
            <a:r>
              <a:rPr lang="zh-CN" altLang="en-US" sz="2000" dirty="0"/>
              <a:t> </a:t>
            </a:r>
            <a:r>
              <a:rPr lang="en-US" altLang="zh-CN" sz="2000" dirty="0"/>
              <a:t>and</a:t>
            </a:r>
            <a:r>
              <a:rPr lang="zh-CN" altLang="en-US" sz="2000" dirty="0"/>
              <a:t> </a:t>
            </a:r>
            <a:r>
              <a:rPr lang="en-US" altLang="zh-CN" sz="2000" dirty="0"/>
              <a:t>price),</a:t>
            </a:r>
            <a:r>
              <a:rPr lang="zh-CN" altLang="en-US" sz="2000" dirty="0"/>
              <a:t> </a:t>
            </a:r>
            <a:r>
              <a:rPr lang="en-US" altLang="zh-CN" sz="2000" dirty="0"/>
              <a:t>the</a:t>
            </a:r>
            <a:r>
              <a:rPr lang="zh-CN" altLang="en-US" sz="2000" dirty="0"/>
              <a:t> </a:t>
            </a:r>
            <a:r>
              <a:rPr lang="en-US" altLang="zh-CN" sz="2000" dirty="0"/>
              <a:t>taste,</a:t>
            </a:r>
            <a:r>
              <a:rPr lang="zh-CN" altLang="en-US" sz="2000" dirty="0"/>
              <a:t> </a:t>
            </a:r>
            <a:r>
              <a:rPr lang="en-US" altLang="zh-CN" sz="2000" dirty="0"/>
              <a:t>and</a:t>
            </a:r>
            <a:r>
              <a:rPr lang="zh-CN" altLang="en-US" sz="2000" dirty="0"/>
              <a:t> </a:t>
            </a:r>
            <a:r>
              <a:rPr lang="en-US" altLang="zh-CN" sz="2000" dirty="0"/>
              <a:t>the</a:t>
            </a:r>
            <a:r>
              <a:rPr lang="zh-CN" altLang="en-US" sz="2000" dirty="0"/>
              <a:t> </a:t>
            </a:r>
            <a:r>
              <a:rPr lang="en-US" altLang="zh-CN" sz="2000" dirty="0"/>
              <a:t>packaging</a:t>
            </a:r>
            <a:r>
              <a:rPr lang="zh-CN" altLang="en-US" sz="2000" dirty="0"/>
              <a:t> </a:t>
            </a:r>
            <a:r>
              <a:rPr lang="en-US" altLang="zh-CN" sz="2000" dirty="0"/>
              <a:t>of</a:t>
            </a:r>
            <a:r>
              <a:rPr lang="zh-CN" altLang="en-US" sz="2000" dirty="0"/>
              <a:t> </a:t>
            </a:r>
            <a:r>
              <a:rPr lang="en-US" altLang="zh-CN" sz="2000" dirty="0"/>
              <a:t>the</a:t>
            </a:r>
            <a:r>
              <a:rPr lang="zh-CN" altLang="en-US" sz="2000" dirty="0"/>
              <a:t> </a:t>
            </a:r>
            <a:r>
              <a:rPr lang="en-US" altLang="zh-CN" sz="2000" dirty="0"/>
              <a:t>product.</a:t>
            </a:r>
            <a:r>
              <a:rPr lang="zh-CN" altLang="en-US" sz="2000" dirty="0"/>
              <a:t> </a:t>
            </a:r>
            <a:endParaRPr lang="en-US" altLang="zh-CN" sz="2000" dirty="0"/>
          </a:p>
          <a:p>
            <a:endParaRPr lang="en-US" sz="2400" dirty="0"/>
          </a:p>
        </p:txBody>
      </p:sp>
    </p:spTree>
    <p:extLst>
      <p:ext uri="{BB962C8B-B14F-4D97-AF65-F5344CB8AC3E}">
        <p14:creationId xmlns:p14="http://schemas.microsoft.com/office/powerpoint/2010/main" val="205341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400472-7A00-8E4A-9972-719C28514A2E}"/>
              </a:ext>
            </a:extLst>
          </p:cNvPr>
          <p:cNvSpPr txBox="1"/>
          <p:nvPr/>
        </p:nvSpPr>
        <p:spPr>
          <a:xfrm>
            <a:off x="956548" y="1127785"/>
            <a:ext cx="10000754" cy="461665"/>
          </a:xfrm>
          <a:prstGeom prst="rect">
            <a:avLst/>
          </a:prstGeom>
          <a:noFill/>
        </p:spPr>
        <p:txBody>
          <a:bodyPr wrap="square" rtlCol="0">
            <a:spAutoFit/>
          </a:bodyPr>
          <a:lstStyle/>
          <a:p>
            <a:r>
              <a:rPr lang="en-US" altLang="zh-CN" sz="2400" dirty="0"/>
              <a:t>Data</a:t>
            </a:r>
          </a:p>
        </p:txBody>
      </p:sp>
      <p:pic>
        <p:nvPicPr>
          <p:cNvPr id="5" name="Picture 4">
            <a:extLst>
              <a:ext uri="{FF2B5EF4-FFF2-40B4-BE49-F238E27FC236}">
                <a16:creationId xmlns:a16="http://schemas.microsoft.com/office/drawing/2014/main" id="{A9E87720-B8D7-CA47-9A25-50E527A00FEF}"/>
              </a:ext>
            </a:extLst>
          </p:cNvPr>
          <p:cNvPicPr>
            <a:picLocks noChangeAspect="1"/>
          </p:cNvPicPr>
          <p:nvPr/>
        </p:nvPicPr>
        <p:blipFill>
          <a:blip r:embed="rId2"/>
          <a:stretch>
            <a:fillRect/>
          </a:stretch>
        </p:blipFill>
        <p:spPr>
          <a:xfrm>
            <a:off x="7419555" y="649999"/>
            <a:ext cx="1932095" cy="2909782"/>
          </a:xfrm>
          <a:prstGeom prst="rect">
            <a:avLst/>
          </a:prstGeom>
        </p:spPr>
      </p:pic>
      <p:sp>
        <p:nvSpPr>
          <p:cNvPr id="6" name="TextBox 5">
            <a:extLst>
              <a:ext uri="{FF2B5EF4-FFF2-40B4-BE49-F238E27FC236}">
                <a16:creationId xmlns:a16="http://schemas.microsoft.com/office/drawing/2014/main" id="{D4B5921F-EC91-D147-9E41-2458F0310EC4}"/>
              </a:ext>
            </a:extLst>
          </p:cNvPr>
          <p:cNvSpPr txBox="1"/>
          <p:nvPr/>
        </p:nvSpPr>
        <p:spPr>
          <a:xfrm>
            <a:off x="6928761" y="236016"/>
            <a:ext cx="2913681" cy="369332"/>
          </a:xfrm>
          <a:prstGeom prst="rect">
            <a:avLst/>
          </a:prstGeom>
          <a:noFill/>
        </p:spPr>
        <p:txBody>
          <a:bodyPr wrap="square" rtlCol="0">
            <a:spAutoFit/>
          </a:bodyPr>
          <a:lstStyle/>
          <a:p>
            <a:r>
              <a:rPr lang="en-US" altLang="zh-CN" dirty="0"/>
              <a:t>Yamazaki</a:t>
            </a:r>
            <a:r>
              <a:rPr lang="zh-CN" altLang="en-US" dirty="0"/>
              <a:t> </a:t>
            </a:r>
            <a:r>
              <a:rPr lang="en-US" altLang="zh-CN" dirty="0"/>
              <a:t>Sherry</a:t>
            </a:r>
            <a:r>
              <a:rPr lang="zh-CN" altLang="en-US" dirty="0"/>
              <a:t> </a:t>
            </a:r>
            <a:r>
              <a:rPr lang="en-US" altLang="zh-CN" dirty="0"/>
              <a:t>Cask</a:t>
            </a:r>
            <a:r>
              <a:rPr lang="zh-CN" altLang="en-US" dirty="0"/>
              <a:t> </a:t>
            </a:r>
            <a:r>
              <a:rPr lang="en-US" altLang="zh-CN" dirty="0"/>
              <a:t>2016</a:t>
            </a:r>
            <a:endParaRPr lang="en-US" dirty="0"/>
          </a:p>
        </p:txBody>
      </p:sp>
      <p:pic>
        <p:nvPicPr>
          <p:cNvPr id="7" name="Picture 6" descr="A bottle of wine&#13;&#10;&#13;&#10;Description automatically generated">
            <a:extLst>
              <a:ext uri="{FF2B5EF4-FFF2-40B4-BE49-F238E27FC236}">
                <a16:creationId xmlns:a16="http://schemas.microsoft.com/office/drawing/2014/main" id="{C098582E-642E-2745-9548-73B2DDD3A1F7}"/>
              </a:ext>
            </a:extLst>
          </p:cNvPr>
          <p:cNvPicPr>
            <a:picLocks noChangeAspect="1"/>
          </p:cNvPicPr>
          <p:nvPr/>
        </p:nvPicPr>
        <p:blipFill>
          <a:blip r:embed="rId3"/>
          <a:stretch>
            <a:fillRect/>
          </a:stretch>
        </p:blipFill>
        <p:spPr>
          <a:xfrm>
            <a:off x="9822850" y="671545"/>
            <a:ext cx="2352482" cy="2888236"/>
          </a:xfrm>
          <a:prstGeom prst="rect">
            <a:avLst/>
          </a:prstGeom>
        </p:spPr>
      </p:pic>
      <p:sp>
        <p:nvSpPr>
          <p:cNvPr id="8" name="TextBox 7">
            <a:extLst>
              <a:ext uri="{FF2B5EF4-FFF2-40B4-BE49-F238E27FC236}">
                <a16:creationId xmlns:a16="http://schemas.microsoft.com/office/drawing/2014/main" id="{49D11048-A0A6-1248-ABAD-9B8D813B5A11}"/>
              </a:ext>
            </a:extLst>
          </p:cNvPr>
          <p:cNvSpPr txBox="1"/>
          <p:nvPr/>
        </p:nvSpPr>
        <p:spPr>
          <a:xfrm>
            <a:off x="9839518" y="230805"/>
            <a:ext cx="2913681" cy="369332"/>
          </a:xfrm>
          <a:prstGeom prst="rect">
            <a:avLst/>
          </a:prstGeom>
          <a:noFill/>
        </p:spPr>
        <p:txBody>
          <a:bodyPr wrap="square" rtlCol="0">
            <a:spAutoFit/>
          </a:bodyPr>
          <a:lstStyle/>
          <a:p>
            <a:r>
              <a:rPr lang="en-US" altLang="zh-CN" dirty="0"/>
              <a:t>Yamazaki</a:t>
            </a:r>
            <a:r>
              <a:rPr lang="zh-CN" altLang="en-US" dirty="0"/>
              <a:t> </a:t>
            </a:r>
            <a:r>
              <a:rPr lang="en-US" altLang="zh-CN" dirty="0"/>
              <a:t>12</a:t>
            </a:r>
            <a:r>
              <a:rPr lang="zh-CN" altLang="en-US" dirty="0"/>
              <a:t> </a:t>
            </a:r>
            <a:r>
              <a:rPr lang="en-US" altLang="zh-CN" dirty="0"/>
              <a:t>Year</a:t>
            </a:r>
            <a:r>
              <a:rPr lang="zh-CN" altLang="en-US" dirty="0"/>
              <a:t> </a:t>
            </a:r>
            <a:r>
              <a:rPr lang="en-US" altLang="zh-CN" dirty="0"/>
              <a:t>Old</a:t>
            </a:r>
            <a:endParaRPr lang="en-US" dirty="0"/>
          </a:p>
        </p:txBody>
      </p:sp>
      <p:pic>
        <p:nvPicPr>
          <p:cNvPr id="9" name="Picture 8">
            <a:extLst>
              <a:ext uri="{FF2B5EF4-FFF2-40B4-BE49-F238E27FC236}">
                <a16:creationId xmlns:a16="http://schemas.microsoft.com/office/drawing/2014/main" id="{939E9711-8DB6-4A40-9D35-A9FFDADE1DA2}"/>
              </a:ext>
            </a:extLst>
          </p:cNvPr>
          <p:cNvPicPr>
            <a:picLocks noChangeAspect="1"/>
          </p:cNvPicPr>
          <p:nvPr/>
        </p:nvPicPr>
        <p:blipFill>
          <a:blip r:embed="rId4"/>
          <a:stretch>
            <a:fillRect/>
          </a:stretch>
        </p:blipFill>
        <p:spPr>
          <a:xfrm>
            <a:off x="7968566" y="4095468"/>
            <a:ext cx="3741904" cy="2797793"/>
          </a:xfrm>
          <a:prstGeom prst="rect">
            <a:avLst/>
          </a:prstGeom>
        </p:spPr>
      </p:pic>
      <p:sp>
        <p:nvSpPr>
          <p:cNvPr id="10" name="TextBox 9">
            <a:extLst>
              <a:ext uri="{FF2B5EF4-FFF2-40B4-BE49-F238E27FC236}">
                <a16:creationId xmlns:a16="http://schemas.microsoft.com/office/drawing/2014/main" id="{FCF0B694-8CC6-8D47-BCE0-640E3B4CC6EB}"/>
              </a:ext>
            </a:extLst>
          </p:cNvPr>
          <p:cNvSpPr txBox="1"/>
          <p:nvPr/>
        </p:nvSpPr>
        <p:spPr>
          <a:xfrm>
            <a:off x="8385603" y="3712108"/>
            <a:ext cx="2913681" cy="369332"/>
          </a:xfrm>
          <a:prstGeom prst="rect">
            <a:avLst/>
          </a:prstGeom>
          <a:noFill/>
        </p:spPr>
        <p:txBody>
          <a:bodyPr wrap="square" rtlCol="0">
            <a:spAutoFit/>
          </a:bodyPr>
          <a:lstStyle/>
          <a:p>
            <a:r>
              <a:rPr lang="en-US" altLang="zh-CN" dirty="0"/>
              <a:t>Nikka</a:t>
            </a:r>
            <a:r>
              <a:rPr lang="zh-CN" altLang="en-US" dirty="0"/>
              <a:t> </a:t>
            </a:r>
            <a:r>
              <a:rPr lang="en-US" altLang="zh-CN" dirty="0"/>
              <a:t>Whisky</a:t>
            </a:r>
            <a:r>
              <a:rPr lang="zh-CN" altLang="en-US" dirty="0"/>
              <a:t> </a:t>
            </a:r>
            <a:r>
              <a:rPr lang="en-US" altLang="zh-CN" dirty="0"/>
              <a:t>from</a:t>
            </a:r>
            <a:r>
              <a:rPr lang="zh-CN" altLang="en-US" dirty="0"/>
              <a:t> </a:t>
            </a:r>
            <a:r>
              <a:rPr lang="en-US" altLang="zh-CN" dirty="0"/>
              <a:t>the</a:t>
            </a:r>
            <a:r>
              <a:rPr lang="zh-CN" altLang="en-US" dirty="0"/>
              <a:t> </a:t>
            </a:r>
            <a:r>
              <a:rPr lang="en-US" altLang="zh-CN" dirty="0"/>
              <a:t>Barrel</a:t>
            </a:r>
            <a:endParaRPr lang="en-US" dirty="0"/>
          </a:p>
        </p:txBody>
      </p:sp>
      <p:pic>
        <p:nvPicPr>
          <p:cNvPr id="13" name="Picture 12">
            <a:extLst>
              <a:ext uri="{FF2B5EF4-FFF2-40B4-BE49-F238E27FC236}">
                <a16:creationId xmlns:a16="http://schemas.microsoft.com/office/drawing/2014/main" id="{F581FCDB-1BB4-6144-887A-BF72ED20F4E7}"/>
              </a:ext>
            </a:extLst>
          </p:cNvPr>
          <p:cNvPicPr>
            <a:picLocks noChangeAspect="1"/>
          </p:cNvPicPr>
          <p:nvPr/>
        </p:nvPicPr>
        <p:blipFill>
          <a:blip r:embed="rId5"/>
          <a:stretch>
            <a:fillRect/>
          </a:stretch>
        </p:blipFill>
        <p:spPr>
          <a:xfrm>
            <a:off x="855916" y="3429000"/>
            <a:ext cx="4584700" cy="2755900"/>
          </a:xfrm>
          <a:prstGeom prst="rect">
            <a:avLst/>
          </a:prstGeom>
        </p:spPr>
      </p:pic>
      <p:pic>
        <p:nvPicPr>
          <p:cNvPr id="15" name="Picture 14">
            <a:extLst>
              <a:ext uri="{FF2B5EF4-FFF2-40B4-BE49-F238E27FC236}">
                <a16:creationId xmlns:a16="http://schemas.microsoft.com/office/drawing/2014/main" id="{B4297CE7-9D12-C749-B2FE-2A6FFF5C5255}"/>
              </a:ext>
            </a:extLst>
          </p:cNvPr>
          <p:cNvPicPr>
            <a:picLocks noChangeAspect="1"/>
          </p:cNvPicPr>
          <p:nvPr/>
        </p:nvPicPr>
        <p:blipFill>
          <a:blip r:embed="rId6"/>
          <a:stretch>
            <a:fillRect/>
          </a:stretch>
        </p:blipFill>
        <p:spPr>
          <a:xfrm>
            <a:off x="1025752" y="1747225"/>
            <a:ext cx="3162300" cy="762000"/>
          </a:xfrm>
          <a:prstGeom prst="rect">
            <a:avLst/>
          </a:prstGeom>
        </p:spPr>
      </p:pic>
    </p:spTree>
    <p:extLst>
      <p:ext uri="{BB962C8B-B14F-4D97-AF65-F5344CB8AC3E}">
        <p14:creationId xmlns:p14="http://schemas.microsoft.com/office/powerpoint/2010/main" val="417578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BC09-D86A-0342-B6F1-DE8E93442075}"/>
              </a:ext>
            </a:extLst>
          </p:cNvPr>
          <p:cNvSpPr>
            <a:spLocks noGrp="1"/>
          </p:cNvSpPr>
          <p:nvPr>
            <p:ph type="title"/>
          </p:nvPr>
        </p:nvSpPr>
        <p:spPr/>
        <p:txBody>
          <a:bodyPr>
            <a:normAutofit/>
          </a:bodyPr>
          <a:lstStyle/>
          <a:p>
            <a:pPr algn="l"/>
            <a:r>
              <a:rPr lang="en-US" altLang="zh-CN" sz="2400" dirty="0"/>
              <a:t>Topic</a:t>
            </a:r>
            <a:r>
              <a:rPr lang="zh-CN" altLang="en-US" sz="2400" dirty="0"/>
              <a:t> </a:t>
            </a:r>
            <a:r>
              <a:rPr lang="en-US" altLang="zh-CN" sz="2400" dirty="0"/>
              <a:t>modeling</a:t>
            </a:r>
            <a:r>
              <a:rPr lang="zh-CN" altLang="en-US" sz="2400" dirty="0"/>
              <a:t> </a:t>
            </a:r>
            <a:r>
              <a:rPr lang="en-US" altLang="zh-CN" sz="2400" dirty="0"/>
              <a:t>Method</a:t>
            </a:r>
            <a:endParaRPr lang="en-US" sz="2400" dirty="0"/>
          </a:p>
        </p:txBody>
      </p:sp>
      <p:sp>
        <p:nvSpPr>
          <p:cNvPr id="3" name="Content Placeholder 2">
            <a:extLst>
              <a:ext uri="{FF2B5EF4-FFF2-40B4-BE49-F238E27FC236}">
                <a16:creationId xmlns:a16="http://schemas.microsoft.com/office/drawing/2014/main" id="{2B9C5FF6-C1C7-AE41-B60B-C8A8813D6B04}"/>
              </a:ext>
            </a:extLst>
          </p:cNvPr>
          <p:cNvSpPr>
            <a:spLocks noGrp="1"/>
          </p:cNvSpPr>
          <p:nvPr>
            <p:ph sz="quarter" idx="13"/>
          </p:nvPr>
        </p:nvSpPr>
        <p:spPr>
          <a:xfrm>
            <a:off x="1987201" y="2367091"/>
            <a:ext cx="10363826" cy="3424107"/>
          </a:xfrm>
        </p:spPr>
        <p:txBody>
          <a:bodyPr>
            <a:normAutofit lnSpcReduction="10000"/>
          </a:bodyPr>
          <a:lstStyle/>
          <a:p>
            <a:r>
              <a:rPr lang="en-US" altLang="zh-CN" dirty="0"/>
              <a:t>Add</a:t>
            </a:r>
            <a:r>
              <a:rPr lang="zh-CN" altLang="en-US" dirty="0"/>
              <a:t> </a:t>
            </a:r>
            <a:r>
              <a:rPr lang="en-US" altLang="zh-CN" dirty="0"/>
              <a:t>Extra</a:t>
            </a:r>
            <a:r>
              <a:rPr lang="zh-CN" altLang="en-US" dirty="0"/>
              <a:t> </a:t>
            </a:r>
            <a:r>
              <a:rPr lang="en-US" altLang="zh-CN" dirty="0"/>
              <a:t>Stop Words</a:t>
            </a:r>
            <a:r>
              <a:rPr lang="zh-CN" altLang="en-US" dirty="0"/>
              <a:t> </a:t>
            </a:r>
            <a:endParaRPr lang="en-US" altLang="zh-CN" dirty="0"/>
          </a:p>
          <a:p>
            <a:r>
              <a:rPr lang="en-US" altLang="zh-CN" dirty="0"/>
              <a:t>Overall</a:t>
            </a:r>
            <a:r>
              <a:rPr lang="zh-CN" altLang="en-US" dirty="0"/>
              <a:t> </a:t>
            </a:r>
            <a:r>
              <a:rPr lang="en-US" altLang="zh-CN" dirty="0"/>
              <a:t>Topic</a:t>
            </a:r>
            <a:r>
              <a:rPr lang="zh-CN" altLang="en-US" dirty="0"/>
              <a:t> </a:t>
            </a:r>
            <a:r>
              <a:rPr lang="en-US" altLang="zh-CN" dirty="0"/>
              <a:t>Modeling</a:t>
            </a:r>
          </a:p>
          <a:p>
            <a:pPr lvl="1"/>
            <a:r>
              <a:rPr lang="en-US" altLang="zh-CN" dirty="0"/>
              <a:t>Tune</a:t>
            </a:r>
            <a:r>
              <a:rPr lang="zh-CN" altLang="en-US" dirty="0"/>
              <a:t> </a:t>
            </a:r>
            <a:r>
              <a:rPr lang="en-US" altLang="zh-CN" dirty="0"/>
              <a:t>the</a:t>
            </a:r>
            <a:r>
              <a:rPr lang="zh-CN" altLang="en-US" dirty="0"/>
              <a:t> </a:t>
            </a:r>
            <a:r>
              <a:rPr lang="en-US" altLang="zh-CN" dirty="0"/>
              <a:t>parameters</a:t>
            </a:r>
            <a:r>
              <a:rPr lang="zh-CN" altLang="en-US" dirty="0"/>
              <a:t> </a:t>
            </a:r>
            <a:endParaRPr lang="en-US" altLang="zh-CN" dirty="0"/>
          </a:p>
          <a:p>
            <a:pPr lvl="2"/>
            <a:r>
              <a:rPr lang="en-US" altLang="zh-CN" dirty="0"/>
              <a:t>Number</a:t>
            </a:r>
            <a:r>
              <a:rPr lang="zh-CN" altLang="en-US" dirty="0"/>
              <a:t> </a:t>
            </a:r>
            <a:r>
              <a:rPr lang="en-US" altLang="zh-CN" dirty="0"/>
              <a:t>of</a:t>
            </a:r>
            <a:r>
              <a:rPr lang="zh-CN" altLang="en-US" dirty="0"/>
              <a:t> </a:t>
            </a:r>
            <a:r>
              <a:rPr lang="en-US" altLang="zh-CN" dirty="0"/>
              <a:t>Topics</a:t>
            </a:r>
            <a:r>
              <a:rPr lang="zh-CN" altLang="en-US" dirty="0"/>
              <a:t> </a:t>
            </a:r>
            <a:r>
              <a:rPr lang="en-US" altLang="zh-CN" dirty="0"/>
              <a:t>:</a:t>
            </a:r>
            <a:r>
              <a:rPr lang="zh-CN" altLang="en-US" dirty="0"/>
              <a:t> </a:t>
            </a:r>
            <a:r>
              <a:rPr lang="en-US" altLang="zh-CN" dirty="0"/>
              <a:t>3</a:t>
            </a:r>
            <a:r>
              <a:rPr lang="zh-CN" altLang="en-US" dirty="0"/>
              <a:t> </a:t>
            </a:r>
            <a:endParaRPr lang="en-US" altLang="zh-CN" dirty="0"/>
          </a:p>
          <a:p>
            <a:pPr lvl="2"/>
            <a:r>
              <a:rPr lang="en-US" altLang="zh-CN" dirty="0"/>
              <a:t>Optimize</a:t>
            </a:r>
            <a:r>
              <a:rPr lang="zh-CN" altLang="en-US" dirty="0"/>
              <a:t> </a:t>
            </a:r>
            <a:r>
              <a:rPr lang="en-US" altLang="zh-CN" dirty="0"/>
              <a:t>Interval</a:t>
            </a:r>
            <a:r>
              <a:rPr lang="zh-CN" altLang="en-US" dirty="0"/>
              <a:t> </a:t>
            </a:r>
            <a:r>
              <a:rPr lang="en-US" altLang="zh-CN" dirty="0"/>
              <a:t>:</a:t>
            </a:r>
            <a:r>
              <a:rPr lang="zh-CN" altLang="en-US" dirty="0"/>
              <a:t> </a:t>
            </a:r>
            <a:r>
              <a:rPr lang="en-US" altLang="zh-CN" dirty="0"/>
              <a:t>15,</a:t>
            </a:r>
            <a:r>
              <a:rPr lang="zh-CN" altLang="en-US" dirty="0"/>
              <a:t> </a:t>
            </a:r>
            <a:r>
              <a:rPr lang="en-US" altLang="zh-CN" dirty="0"/>
              <a:t>10</a:t>
            </a:r>
          </a:p>
          <a:p>
            <a:r>
              <a:rPr lang="en-US" altLang="zh-CN" dirty="0"/>
              <a:t>Each</a:t>
            </a:r>
            <a:r>
              <a:rPr lang="zh-CN" altLang="en-US" dirty="0"/>
              <a:t> </a:t>
            </a:r>
            <a:r>
              <a:rPr lang="en-US" altLang="zh-CN" dirty="0"/>
              <a:t>Whiskey</a:t>
            </a:r>
            <a:r>
              <a:rPr lang="zh-CN" altLang="en-US" dirty="0"/>
              <a:t> </a:t>
            </a:r>
            <a:r>
              <a:rPr lang="en-US" altLang="zh-CN" dirty="0"/>
              <a:t>Topic</a:t>
            </a:r>
            <a:r>
              <a:rPr lang="zh-CN" altLang="en-US" dirty="0"/>
              <a:t> </a:t>
            </a:r>
            <a:r>
              <a:rPr lang="en-US" altLang="zh-CN" dirty="0"/>
              <a:t>Modeling</a:t>
            </a:r>
          </a:p>
          <a:p>
            <a:pPr lvl="1"/>
            <a:r>
              <a:rPr lang="en-US" altLang="zh-CN" dirty="0"/>
              <a:t>Tune</a:t>
            </a:r>
            <a:r>
              <a:rPr lang="zh-CN" altLang="en-US" dirty="0"/>
              <a:t> </a:t>
            </a:r>
            <a:r>
              <a:rPr lang="en-US" altLang="zh-CN" dirty="0"/>
              <a:t>the</a:t>
            </a:r>
            <a:r>
              <a:rPr lang="zh-CN" altLang="en-US" dirty="0"/>
              <a:t> </a:t>
            </a:r>
            <a:r>
              <a:rPr lang="en-US" altLang="zh-CN" dirty="0"/>
              <a:t>parameters</a:t>
            </a:r>
            <a:r>
              <a:rPr lang="zh-CN" altLang="en-US" dirty="0"/>
              <a:t> </a:t>
            </a:r>
            <a:endParaRPr lang="en-US" altLang="zh-CN" dirty="0"/>
          </a:p>
          <a:p>
            <a:pPr lvl="2"/>
            <a:r>
              <a:rPr lang="en-US" altLang="zh-CN" dirty="0"/>
              <a:t>Number</a:t>
            </a:r>
            <a:r>
              <a:rPr lang="zh-CN" altLang="en-US" dirty="0"/>
              <a:t> </a:t>
            </a:r>
            <a:r>
              <a:rPr lang="en-US" altLang="zh-CN" dirty="0"/>
              <a:t>of</a:t>
            </a:r>
            <a:r>
              <a:rPr lang="zh-CN" altLang="en-US" dirty="0"/>
              <a:t> </a:t>
            </a:r>
            <a:r>
              <a:rPr lang="en-US" altLang="zh-CN" dirty="0"/>
              <a:t>Topics</a:t>
            </a:r>
            <a:r>
              <a:rPr lang="zh-CN" altLang="en-US" dirty="0"/>
              <a:t> </a:t>
            </a:r>
            <a:r>
              <a:rPr lang="en-US" altLang="zh-CN" dirty="0"/>
              <a:t>:</a:t>
            </a:r>
            <a:r>
              <a:rPr lang="zh-CN" altLang="en-US" dirty="0"/>
              <a:t> </a:t>
            </a:r>
            <a:r>
              <a:rPr lang="en-US" altLang="zh-CN" dirty="0"/>
              <a:t>5,</a:t>
            </a:r>
            <a:r>
              <a:rPr lang="zh-CN" altLang="en-US" dirty="0"/>
              <a:t> </a:t>
            </a:r>
            <a:r>
              <a:rPr lang="en-US" altLang="zh-CN" dirty="0"/>
              <a:t>3,</a:t>
            </a:r>
            <a:r>
              <a:rPr lang="zh-CN" altLang="en-US" dirty="0"/>
              <a:t> </a:t>
            </a:r>
            <a:r>
              <a:rPr lang="en-US" altLang="zh-CN" dirty="0"/>
              <a:t>2</a:t>
            </a:r>
            <a:r>
              <a:rPr lang="zh-CN" altLang="en-US" dirty="0"/>
              <a:t>  </a:t>
            </a:r>
            <a:endParaRPr lang="en-US" altLang="zh-CN" dirty="0"/>
          </a:p>
          <a:p>
            <a:pPr lvl="2"/>
            <a:r>
              <a:rPr lang="en-US" altLang="zh-CN" dirty="0"/>
              <a:t>Optimize</a:t>
            </a:r>
            <a:r>
              <a:rPr lang="zh-CN" altLang="en-US" dirty="0"/>
              <a:t> </a:t>
            </a:r>
            <a:r>
              <a:rPr lang="en-US" altLang="zh-CN" dirty="0"/>
              <a:t>Interval</a:t>
            </a:r>
            <a:r>
              <a:rPr lang="zh-CN" altLang="en-US" dirty="0"/>
              <a:t> </a:t>
            </a:r>
            <a:r>
              <a:rPr lang="en-US" altLang="zh-CN" dirty="0"/>
              <a:t>:</a:t>
            </a:r>
            <a:r>
              <a:rPr lang="zh-CN" altLang="en-US" dirty="0"/>
              <a:t> </a:t>
            </a:r>
            <a:r>
              <a:rPr lang="en-US" altLang="zh-CN" dirty="0"/>
              <a:t>15,</a:t>
            </a:r>
            <a:r>
              <a:rPr lang="zh-CN" altLang="en-US" dirty="0"/>
              <a:t> </a:t>
            </a:r>
            <a:r>
              <a:rPr lang="en-US" altLang="zh-CN" dirty="0"/>
              <a:t>10</a:t>
            </a:r>
          </a:p>
          <a:p>
            <a:endParaRPr lang="en-US" altLang="zh-CN" dirty="0"/>
          </a:p>
          <a:p>
            <a:pPr lvl="2"/>
            <a:endParaRPr lang="en-US" altLang="zh-CN" dirty="0"/>
          </a:p>
          <a:p>
            <a:pPr lvl="2"/>
            <a:endParaRPr lang="en-US" altLang="zh-CN" dirty="0"/>
          </a:p>
        </p:txBody>
      </p:sp>
      <p:pic>
        <p:nvPicPr>
          <p:cNvPr id="5" name="Picture 4">
            <a:extLst>
              <a:ext uri="{FF2B5EF4-FFF2-40B4-BE49-F238E27FC236}">
                <a16:creationId xmlns:a16="http://schemas.microsoft.com/office/drawing/2014/main" id="{FBCE636C-66BE-FD4F-9FBE-FA18C65C454B}"/>
              </a:ext>
            </a:extLst>
          </p:cNvPr>
          <p:cNvPicPr>
            <a:picLocks noChangeAspect="1"/>
          </p:cNvPicPr>
          <p:nvPr/>
        </p:nvPicPr>
        <p:blipFill rotWithShape="1">
          <a:blip r:embed="rId2"/>
          <a:srcRect b="19369"/>
          <a:stretch/>
        </p:blipFill>
        <p:spPr>
          <a:xfrm>
            <a:off x="7566679" y="2539368"/>
            <a:ext cx="1437393" cy="3006667"/>
          </a:xfrm>
          <a:prstGeom prst="rect">
            <a:avLst/>
          </a:prstGeom>
        </p:spPr>
      </p:pic>
    </p:spTree>
    <p:extLst>
      <p:ext uri="{BB962C8B-B14F-4D97-AF65-F5344CB8AC3E}">
        <p14:creationId xmlns:p14="http://schemas.microsoft.com/office/powerpoint/2010/main" val="3795915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C01EEF-CD01-5142-829C-C83E4B2B96AA}"/>
              </a:ext>
            </a:extLst>
          </p:cNvPr>
          <p:cNvSpPr txBox="1"/>
          <p:nvPr/>
        </p:nvSpPr>
        <p:spPr>
          <a:xfrm>
            <a:off x="1662825" y="1291414"/>
            <a:ext cx="6434254" cy="861774"/>
          </a:xfrm>
          <a:prstGeom prst="rect">
            <a:avLst/>
          </a:prstGeom>
          <a:noFill/>
        </p:spPr>
        <p:txBody>
          <a:bodyPr wrap="square" rtlCol="0">
            <a:spAutoFit/>
          </a:bodyPr>
          <a:lstStyle/>
          <a:p>
            <a:r>
              <a:rPr lang="en-US" altLang="zh-CN" sz="2400" dirty="0"/>
              <a:t>Overall</a:t>
            </a:r>
            <a:r>
              <a:rPr lang="zh-CN" altLang="en-US" sz="2400" dirty="0"/>
              <a:t> </a:t>
            </a:r>
            <a:r>
              <a:rPr lang="en-US" altLang="zh-CN" sz="2400" dirty="0"/>
              <a:t>Topic</a:t>
            </a:r>
            <a:r>
              <a:rPr lang="zh-CN" altLang="en-US" sz="2400" dirty="0"/>
              <a:t> </a:t>
            </a:r>
            <a:r>
              <a:rPr lang="en-US" altLang="zh-CN" sz="2400" dirty="0"/>
              <a:t>Modeling</a:t>
            </a:r>
          </a:p>
          <a:p>
            <a:endParaRPr lang="en-US" sz="2400" dirty="0"/>
          </a:p>
        </p:txBody>
      </p:sp>
      <p:sp>
        <p:nvSpPr>
          <p:cNvPr id="5" name="TextBox 4">
            <a:extLst>
              <a:ext uri="{FF2B5EF4-FFF2-40B4-BE49-F238E27FC236}">
                <a16:creationId xmlns:a16="http://schemas.microsoft.com/office/drawing/2014/main" id="{485EB6B3-95E6-194F-99DB-7346500CD93D}"/>
              </a:ext>
            </a:extLst>
          </p:cNvPr>
          <p:cNvSpPr txBox="1"/>
          <p:nvPr/>
        </p:nvSpPr>
        <p:spPr>
          <a:xfrm>
            <a:off x="8097079" y="1493228"/>
            <a:ext cx="2690191" cy="1200329"/>
          </a:xfrm>
          <a:prstGeom prst="rect">
            <a:avLst/>
          </a:prstGeom>
          <a:noFill/>
        </p:spPr>
        <p:txBody>
          <a:bodyPr wrap="square" rtlCol="0">
            <a:spAutoFit/>
          </a:bodyPr>
          <a:lstStyle/>
          <a:p>
            <a:r>
              <a:rPr lang="en-US" altLang="zh-CN" dirty="0"/>
              <a:t>Best</a:t>
            </a:r>
            <a:r>
              <a:rPr lang="zh-CN" altLang="en-US" dirty="0"/>
              <a:t> </a:t>
            </a:r>
            <a:r>
              <a:rPr lang="en-US" altLang="zh-CN" dirty="0"/>
              <a:t>Result</a:t>
            </a:r>
            <a:r>
              <a:rPr lang="zh-CN" altLang="en-US" dirty="0"/>
              <a:t> </a:t>
            </a:r>
            <a:r>
              <a:rPr lang="en-US" altLang="zh-CN" dirty="0"/>
              <a:t>Settings:</a:t>
            </a:r>
            <a:r>
              <a:rPr lang="zh-CN" altLang="en-US" dirty="0"/>
              <a:t> </a:t>
            </a:r>
            <a:endParaRPr lang="en-US" altLang="zh-CN" dirty="0"/>
          </a:p>
          <a:p>
            <a:r>
              <a:rPr lang="en-US" dirty="0"/>
              <a:t>--</a:t>
            </a:r>
            <a:r>
              <a:rPr lang="en-US" dirty="0" err="1"/>
              <a:t>num</a:t>
            </a:r>
            <a:r>
              <a:rPr lang="en-US" dirty="0"/>
              <a:t>-topics </a:t>
            </a:r>
            <a:r>
              <a:rPr lang="en-US" altLang="zh-CN" dirty="0"/>
              <a:t>3</a:t>
            </a:r>
            <a:r>
              <a:rPr lang="en-US" dirty="0"/>
              <a:t> </a:t>
            </a:r>
          </a:p>
          <a:p>
            <a:r>
              <a:rPr lang="en-US" dirty="0"/>
              <a:t>--optimize-interval </a:t>
            </a:r>
            <a:r>
              <a:rPr lang="en-US" altLang="zh-CN" dirty="0"/>
              <a:t>10</a:t>
            </a:r>
            <a:r>
              <a:rPr lang="zh-CN" altLang="en-US" dirty="0"/>
              <a:t> </a:t>
            </a:r>
            <a:endParaRPr lang="en-US" dirty="0"/>
          </a:p>
          <a:p>
            <a:endParaRPr lang="en-US" dirty="0"/>
          </a:p>
        </p:txBody>
      </p:sp>
      <p:pic>
        <p:nvPicPr>
          <p:cNvPr id="3" name="Picture 2">
            <a:extLst>
              <a:ext uri="{FF2B5EF4-FFF2-40B4-BE49-F238E27FC236}">
                <a16:creationId xmlns:a16="http://schemas.microsoft.com/office/drawing/2014/main" id="{42E9D5D0-9A77-AE42-AE66-974CE711BB59}"/>
              </a:ext>
            </a:extLst>
          </p:cNvPr>
          <p:cNvPicPr>
            <a:picLocks noChangeAspect="1"/>
          </p:cNvPicPr>
          <p:nvPr/>
        </p:nvPicPr>
        <p:blipFill>
          <a:blip r:embed="rId2"/>
          <a:stretch>
            <a:fillRect/>
          </a:stretch>
        </p:blipFill>
        <p:spPr>
          <a:xfrm>
            <a:off x="2395332" y="2774540"/>
            <a:ext cx="9215434" cy="2219228"/>
          </a:xfrm>
          <a:prstGeom prst="rect">
            <a:avLst/>
          </a:prstGeom>
        </p:spPr>
      </p:pic>
      <p:sp>
        <p:nvSpPr>
          <p:cNvPr id="6" name="Right Arrow 5">
            <a:extLst>
              <a:ext uri="{FF2B5EF4-FFF2-40B4-BE49-F238E27FC236}">
                <a16:creationId xmlns:a16="http://schemas.microsoft.com/office/drawing/2014/main" id="{9D9D049D-0DD8-6741-A1C0-C929E5FF2F23}"/>
              </a:ext>
            </a:extLst>
          </p:cNvPr>
          <p:cNvSpPr/>
          <p:nvPr/>
        </p:nvSpPr>
        <p:spPr>
          <a:xfrm>
            <a:off x="1954697" y="3099568"/>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5F594D30-560E-C141-A5BA-905F8C018ADD}"/>
              </a:ext>
            </a:extLst>
          </p:cNvPr>
          <p:cNvSpPr/>
          <p:nvPr/>
        </p:nvSpPr>
        <p:spPr>
          <a:xfrm>
            <a:off x="1954696" y="3749602"/>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8D8FF012-E2BA-9D43-9EC1-60BFA12D9ADD}"/>
              </a:ext>
            </a:extLst>
          </p:cNvPr>
          <p:cNvSpPr/>
          <p:nvPr/>
        </p:nvSpPr>
        <p:spPr>
          <a:xfrm>
            <a:off x="1954695" y="4464828"/>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34550EB-D519-2642-8F89-21A6303E4C62}"/>
              </a:ext>
            </a:extLst>
          </p:cNvPr>
          <p:cNvSpPr/>
          <p:nvPr/>
        </p:nvSpPr>
        <p:spPr>
          <a:xfrm>
            <a:off x="581233" y="2853512"/>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Nikka</a:t>
            </a:r>
            <a:r>
              <a:rPr lang="zh-CN" altLang="en-US" sz="1400" dirty="0"/>
              <a:t> </a:t>
            </a:r>
            <a:r>
              <a:rPr lang="en-US" altLang="zh-CN" sz="1400" dirty="0"/>
              <a:t>Whiskey</a:t>
            </a:r>
            <a:r>
              <a:rPr lang="zh-CN" altLang="en-US" sz="1400" dirty="0"/>
              <a:t> </a:t>
            </a:r>
            <a:r>
              <a:rPr lang="en-US" altLang="zh-CN" sz="1400" dirty="0"/>
              <a:t>From</a:t>
            </a:r>
            <a:r>
              <a:rPr lang="zh-CN" altLang="en-US" sz="1400" dirty="0"/>
              <a:t> </a:t>
            </a:r>
            <a:r>
              <a:rPr lang="en-US" altLang="zh-CN" sz="1400" dirty="0"/>
              <a:t>the</a:t>
            </a:r>
            <a:r>
              <a:rPr lang="zh-CN" altLang="en-US" sz="1400" dirty="0"/>
              <a:t> </a:t>
            </a:r>
            <a:r>
              <a:rPr lang="en-US" altLang="zh-CN" sz="1400" dirty="0"/>
              <a:t>Barrel</a:t>
            </a:r>
            <a:r>
              <a:rPr lang="zh-CN" altLang="en-US" sz="1400" dirty="0"/>
              <a:t> </a:t>
            </a:r>
            <a:endParaRPr lang="en-US" sz="1400" dirty="0"/>
          </a:p>
        </p:txBody>
      </p:sp>
      <p:sp>
        <p:nvSpPr>
          <p:cNvPr id="14" name="Rounded Rectangle 13">
            <a:extLst>
              <a:ext uri="{FF2B5EF4-FFF2-40B4-BE49-F238E27FC236}">
                <a16:creationId xmlns:a16="http://schemas.microsoft.com/office/drawing/2014/main" id="{D90487DC-F328-E344-918C-85BEC5BF9840}"/>
              </a:ext>
            </a:extLst>
          </p:cNvPr>
          <p:cNvSpPr/>
          <p:nvPr/>
        </p:nvSpPr>
        <p:spPr>
          <a:xfrm>
            <a:off x="581233" y="3568738"/>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Yamazaki</a:t>
            </a:r>
            <a:r>
              <a:rPr lang="zh-CN" altLang="en-US" sz="1400" dirty="0"/>
              <a:t> </a:t>
            </a:r>
            <a:r>
              <a:rPr lang="en-US" altLang="zh-CN" sz="1400" dirty="0"/>
              <a:t>Sherry</a:t>
            </a:r>
            <a:r>
              <a:rPr lang="zh-CN" altLang="en-US" sz="1400" dirty="0"/>
              <a:t> </a:t>
            </a:r>
            <a:r>
              <a:rPr lang="en-US" altLang="zh-CN" sz="1400" dirty="0"/>
              <a:t>2016</a:t>
            </a:r>
            <a:endParaRPr lang="en-US" sz="1400" dirty="0"/>
          </a:p>
        </p:txBody>
      </p:sp>
      <p:sp>
        <p:nvSpPr>
          <p:cNvPr id="15" name="Rounded Rectangle 14">
            <a:extLst>
              <a:ext uri="{FF2B5EF4-FFF2-40B4-BE49-F238E27FC236}">
                <a16:creationId xmlns:a16="http://schemas.microsoft.com/office/drawing/2014/main" id="{E071BC20-18BC-8B4E-9A70-907976238334}"/>
              </a:ext>
            </a:extLst>
          </p:cNvPr>
          <p:cNvSpPr/>
          <p:nvPr/>
        </p:nvSpPr>
        <p:spPr>
          <a:xfrm>
            <a:off x="604623" y="4283964"/>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Yamazaki</a:t>
            </a:r>
            <a:r>
              <a:rPr lang="zh-CN" altLang="en-US" sz="1400" dirty="0"/>
              <a:t> </a:t>
            </a:r>
            <a:r>
              <a:rPr lang="en-US" altLang="zh-CN" sz="1400" dirty="0"/>
              <a:t>12</a:t>
            </a:r>
            <a:r>
              <a:rPr lang="zh-CN" altLang="en-US" sz="1400" dirty="0"/>
              <a:t> </a:t>
            </a:r>
            <a:r>
              <a:rPr lang="en-US" altLang="zh-CN" sz="1400" dirty="0"/>
              <a:t>Years</a:t>
            </a:r>
            <a:r>
              <a:rPr lang="zh-CN" altLang="en-US" sz="1400" dirty="0"/>
              <a:t> </a:t>
            </a:r>
            <a:r>
              <a:rPr lang="en-US" altLang="zh-CN" sz="1400" dirty="0"/>
              <a:t>Old</a:t>
            </a:r>
            <a:endParaRPr lang="en-US" sz="1400" dirty="0"/>
          </a:p>
        </p:txBody>
      </p:sp>
    </p:spTree>
    <p:extLst>
      <p:ext uri="{BB962C8B-B14F-4D97-AF65-F5344CB8AC3E}">
        <p14:creationId xmlns:p14="http://schemas.microsoft.com/office/powerpoint/2010/main" val="131726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068703-67A3-4343-8044-555451E9C0F5}"/>
              </a:ext>
            </a:extLst>
          </p:cNvPr>
          <p:cNvSpPr txBox="1"/>
          <p:nvPr/>
        </p:nvSpPr>
        <p:spPr>
          <a:xfrm>
            <a:off x="1320367" y="1292222"/>
            <a:ext cx="7121268"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3200"/>
            </a:lvl1pPr>
          </a:lstStyle>
          <a:p>
            <a:pPr marL="0" indent="0">
              <a:buNone/>
            </a:pPr>
            <a:r>
              <a:rPr lang="en-US" altLang="zh-CN" sz="2400" dirty="0"/>
              <a:t>Yamazaki</a:t>
            </a:r>
            <a:r>
              <a:rPr lang="zh-CN" altLang="en-US" sz="2400" dirty="0"/>
              <a:t> </a:t>
            </a:r>
            <a:r>
              <a:rPr lang="en-US" altLang="zh-CN" sz="2400" dirty="0"/>
              <a:t>12</a:t>
            </a:r>
            <a:r>
              <a:rPr lang="zh-CN" altLang="en-US" sz="2400" dirty="0"/>
              <a:t> </a:t>
            </a:r>
            <a:r>
              <a:rPr lang="en-US" altLang="zh-CN" sz="2400" dirty="0"/>
              <a:t>Years</a:t>
            </a:r>
            <a:r>
              <a:rPr lang="zh-CN" altLang="en-US" sz="2400" dirty="0"/>
              <a:t> </a:t>
            </a:r>
            <a:r>
              <a:rPr lang="en-US" altLang="zh-CN" sz="2400" dirty="0"/>
              <a:t>Old</a:t>
            </a:r>
            <a:r>
              <a:rPr lang="zh-CN" altLang="en-US" sz="2400" dirty="0"/>
              <a:t> </a:t>
            </a:r>
            <a:r>
              <a:rPr lang="en-US" altLang="zh-CN" sz="2400" dirty="0"/>
              <a:t>Topic</a:t>
            </a:r>
            <a:r>
              <a:rPr lang="zh-CN" altLang="en-US" sz="2400" dirty="0"/>
              <a:t> </a:t>
            </a:r>
            <a:r>
              <a:rPr lang="en-US" altLang="zh-CN" sz="2400" dirty="0"/>
              <a:t>Modeling</a:t>
            </a:r>
          </a:p>
          <a:p>
            <a:endParaRPr lang="en-US" sz="2400" dirty="0"/>
          </a:p>
        </p:txBody>
      </p:sp>
      <p:sp>
        <p:nvSpPr>
          <p:cNvPr id="2" name="Rectangle 1">
            <a:extLst>
              <a:ext uri="{FF2B5EF4-FFF2-40B4-BE49-F238E27FC236}">
                <a16:creationId xmlns:a16="http://schemas.microsoft.com/office/drawing/2014/main" id="{54DEC0F2-EAB7-F54B-AE36-D87420A7453D}"/>
              </a:ext>
            </a:extLst>
          </p:cNvPr>
          <p:cNvSpPr/>
          <p:nvPr/>
        </p:nvSpPr>
        <p:spPr>
          <a:xfrm>
            <a:off x="8441635" y="1830831"/>
            <a:ext cx="6096000" cy="923330"/>
          </a:xfrm>
          <a:prstGeom prst="rect">
            <a:avLst/>
          </a:prstGeom>
        </p:spPr>
        <p:txBody>
          <a:bodyPr>
            <a:spAutoFit/>
          </a:bodyPr>
          <a:lstStyle/>
          <a:p>
            <a:r>
              <a:rPr lang="en-US" altLang="zh-CN" dirty="0"/>
              <a:t>Best</a:t>
            </a:r>
            <a:r>
              <a:rPr lang="zh-CN" altLang="en-US" dirty="0"/>
              <a:t> </a:t>
            </a:r>
            <a:r>
              <a:rPr lang="en-US" altLang="zh-CN" dirty="0"/>
              <a:t>Result</a:t>
            </a:r>
            <a:r>
              <a:rPr lang="zh-CN" altLang="en-US" dirty="0"/>
              <a:t> </a:t>
            </a:r>
            <a:r>
              <a:rPr lang="en-US" altLang="zh-CN" dirty="0"/>
              <a:t>Settings:</a:t>
            </a:r>
            <a:r>
              <a:rPr lang="zh-CN" altLang="en-US" dirty="0"/>
              <a:t> </a:t>
            </a:r>
            <a:endParaRPr lang="en-US" altLang="zh-CN" dirty="0"/>
          </a:p>
          <a:p>
            <a:r>
              <a:rPr lang="en-US" dirty="0"/>
              <a:t>--</a:t>
            </a:r>
            <a:r>
              <a:rPr lang="en-US" dirty="0" err="1"/>
              <a:t>num</a:t>
            </a:r>
            <a:r>
              <a:rPr lang="en-US" dirty="0"/>
              <a:t>-topics </a:t>
            </a:r>
            <a:r>
              <a:rPr lang="en-US" altLang="zh-CN" dirty="0"/>
              <a:t>3</a:t>
            </a:r>
            <a:r>
              <a:rPr lang="en-US" dirty="0"/>
              <a:t> </a:t>
            </a:r>
          </a:p>
          <a:p>
            <a:r>
              <a:rPr lang="en-US" dirty="0"/>
              <a:t>--optimize-interval </a:t>
            </a:r>
            <a:r>
              <a:rPr lang="en-US" altLang="zh-CN" dirty="0"/>
              <a:t>15</a:t>
            </a:r>
            <a:r>
              <a:rPr lang="zh-CN" altLang="en-US" dirty="0"/>
              <a:t> </a:t>
            </a:r>
            <a:endParaRPr lang="en-US" dirty="0"/>
          </a:p>
        </p:txBody>
      </p:sp>
      <p:pic>
        <p:nvPicPr>
          <p:cNvPr id="4" name="Picture 3">
            <a:extLst>
              <a:ext uri="{FF2B5EF4-FFF2-40B4-BE49-F238E27FC236}">
                <a16:creationId xmlns:a16="http://schemas.microsoft.com/office/drawing/2014/main" id="{C155D91A-8CF0-8A4B-A391-AC862A74346E}"/>
              </a:ext>
            </a:extLst>
          </p:cNvPr>
          <p:cNvPicPr>
            <a:picLocks noChangeAspect="1"/>
          </p:cNvPicPr>
          <p:nvPr/>
        </p:nvPicPr>
        <p:blipFill rotWithShape="1">
          <a:blip r:embed="rId2"/>
          <a:srcRect r="4595" b="24938"/>
          <a:stretch/>
        </p:blipFill>
        <p:spPr>
          <a:xfrm>
            <a:off x="2504660" y="2908049"/>
            <a:ext cx="9456251" cy="1677203"/>
          </a:xfrm>
          <a:prstGeom prst="rect">
            <a:avLst/>
          </a:prstGeom>
        </p:spPr>
      </p:pic>
      <p:sp>
        <p:nvSpPr>
          <p:cNvPr id="13" name="Right Arrow 12">
            <a:extLst>
              <a:ext uri="{FF2B5EF4-FFF2-40B4-BE49-F238E27FC236}">
                <a16:creationId xmlns:a16="http://schemas.microsoft.com/office/drawing/2014/main" id="{1632610D-8308-0946-960A-3C2D4592E6E8}"/>
              </a:ext>
            </a:extLst>
          </p:cNvPr>
          <p:cNvSpPr/>
          <p:nvPr/>
        </p:nvSpPr>
        <p:spPr>
          <a:xfrm>
            <a:off x="2016715" y="2981957"/>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99160C3E-6F5A-7E42-9C17-30ADD26F1EE3}"/>
              </a:ext>
            </a:extLst>
          </p:cNvPr>
          <p:cNvSpPr/>
          <p:nvPr/>
        </p:nvSpPr>
        <p:spPr>
          <a:xfrm>
            <a:off x="2017542" y="3563753"/>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1AE09A8D-A4AA-7548-96E6-6A9654D2FDB8}"/>
              </a:ext>
            </a:extLst>
          </p:cNvPr>
          <p:cNvSpPr/>
          <p:nvPr/>
        </p:nvSpPr>
        <p:spPr>
          <a:xfrm>
            <a:off x="2016715" y="4170579"/>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4AB72E7-EDB1-934E-9FB6-7C9A0A7157BF}"/>
              </a:ext>
            </a:extLst>
          </p:cNvPr>
          <p:cNvSpPr/>
          <p:nvPr/>
        </p:nvSpPr>
        <p:spPr>
          <a:xfrm>
            <a:off x="581233" y="2744105"/>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Overrate</a:t>
            </a:r>
            <a:endParaRPr lang="en-US" sz="1400" dirty="0"/>
          </a:p>
        </p:txBody>
      </p:sp>
      <p:sp>
        <p:nvSpPr>
          <p:cNvPr id="17" name="Rounded Rectangle 16">
            <a:extLst>
              <a:ext uri="{FF2B5EF4-FFF2-40B4-BE49-F238E27FC236}">
                <a16:creationId xmlns:a16="http://schemas.microsoft.com/office/drawing/2014/main" id="{6D6AF3BE-3909-B744-B4DF-B9FCD0A42EE7}"/>
              </a:ext>
            </a:extLst>
          </p:cNvPr>
          <p:cNvSpPr/>
          <p:nvPr/>
        </p:nvSpPr>
        <p:spPr>
          <a:xfrm>
            <a:off x="581233" y="3434186"/>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Neutral</a:t>
            </a:r>
            <a:endParaRPr lang="en-US" sz="1400" dirty="0"/>
          </a:p>
        </p:txBody>
      </p:sp>
      <p:sp>
        <p:nvSpPr>
          <p:cNvPr id="18" name="Rounded Rectangle 17">
            <a:extLst>
              <a:ext uri="{FF2B5EF4-FFF2-40B4-BE49-F238E27FC236}">
                <a16:creationId xmlns:a16="http://schemas.microsoft.com/office/drawing/2014/main" id="{50C09726-2E18-094C-BDDB-ECC4C8FA5123}"/>
              </a:ext>
            </a:extLst>
          </p:cNvPr>
          <p:cNvSpPr/>
          <p:nvPr/>
        </p:nvSpPr>
        <p:spPr>
          <a:xfrm>
            <a:off x="581233" y="4124267"/>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Positive</a:t>
            </a:r>
            <a:endParaRPr lang="en-US" sz="1400" dirty="0"/>
          </a:p>
        </p:txBody>
      </p:sp>
    </p:spTree>
    <p:extLst>
      <p:ext uri="{BB962C8B-B14F-4D97-AF65-F5344CB8AC3E}">
        <p14:creationId xmlns:p14="http://schemas.microsoft.com/office/powerpoint/2010/main" val="343366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7522BE-A5C6-8343-B1E4-CB7757AF4D3C}"/>
              </a:ext>
            </a:extLst>
          </p:cNvPr>
          <p:cNvSpPr txBox="1"/>
          <p:nvPr/>
        </p:nvSpPr>
        <p:spPr>
          <a:xfrm>
            <a:off x="1444487" y="1369290"/>
            <a:ext cx="7598345" cy="861774"/>
          </a:xfrm>
          <a:prstGeom prst="rect">
            <a:avLst/>
          </a:prstGeom>
          <a:noFill/>
        </p:spPr>
        <p:txBody>
          <a:bodyPr wrap="square" rtlCol="0">
            <a:spAutoFit/>
          </a:bodyPr>
          <a:lstStyle/>
          <a:p>
            <a:r>
              <a:rPr lang="en-US" altLang="zh-CN" sz="2400" dirty="0"/>
              <a:t>Yamazaki</a:t>
            </a:r>
            <a:r>
              <a:rPr lang="zh-CN" altLang="en-US" sz="2400" dirty="0"/>
              <a:t> </a:t>
            </a:r>
            <a:r>
              <a:rPr lang="en-US" altLang="zh-CN" sz="2400" dirty="0"/>
              <a:t>Sherry</a:t>
            </a:r>
            <a:r>
              <a:rPr lang="zh-CN" altLang="en-US" sz="2400" dirty="0"/>
              <a:t> </a:t>
            </a:r>
            <a:r>
              <a:rPr lang="en-US" altLang="zh-CN" sz="2400" dirty="0"/>
              <a:t>2016</a:t>
            </a:r>
            <a:r>
              <a:rPr lang="zh-CN" altLang="en-US" sz="2400" dirty="0"/>
              <a:t> </a:t>
            </a:r>
            <a:r>
              <a:rPr lang="en-US" altLang="zh-CN" sz="2400" dirty="0"/>
              <a:t>Topic</a:t>
            </a:r>
            <a:r>
              <a:rPr lang="zh-CN" altLang="en-US" sz="2400" dirty="0"/>
              <a:t> </a:t>
            </a:r>
            <a:r>
              <a:rPr lang="en-US" altLang="zh-CN" sz="2400" dirty="0"/>
              <a:t>Modeling</a:t>
            </a:r>
          </a:p>
          <a:p>
            <a:endParaRPr lang="en-US" sz="2400" dirty="0"/>
          </a:p>
        </p:txBody>
      </p:sp>
      <p:pic>
        <p:nvPicPr>
          <p:cNvPr id="3" name="Picture 2">
            <a:extLst>
              <a:ext uri="{FF2B5EF4-FFF2-40B4-BE49-F238E27FC236}">
                <a16:creationId xmlns:a16="http://schemas.microsoft.com/office/drawing/2014/main" id="{A7C15D88-41FE-854E-97E0-2206978BA314}"/>
              </a:ext>
            </a:extLst>
          </p:cNvPr>
          <p:cNvPicPr>
            <a:picLocks noChangeAspect="1"/>
          </p:cNvPicPr>
          <p:nvPr/>
        </p:nvPicPr>
        <p:blipFill>
          <a:blip r:embed="rId2"/>
          <a:stretch>
            <a:fillRect/>
          </a:stretch>
        </p:blipFill>
        <p:spPr>
          <a:xfrm>
            <a:off x="3242917" y="2749550"/>
            <a:ext cx="8051800" cy="1941720"/>
          </a:xfrm>
          <a:prstGeom prst="rect">
            <a:avLst/>
          </a:prstGeom>
        </p:spPr>
      </p:pic>
      <p:sp>
        <p:nvSpPr>
          <p:cNvPr id="9" name="Rectangle 8">
            <a:extLst>
              <a:ext uri="{FF2B5EF4-FFF2-40B4-BE49-F238E27FC236}">
                <a16:creationId xmlns:a16="http://schemas.microsoft.com/office/drawing/2014/main" id="{E8CBBC72-A091-8847-B0D2-AD022B9B34D3}"/>
              </a:ext>
            </a:extLst>
          </p:cNvPr>
          <p:cNvSpPr/>
          <p:nvPr/>
        </p:nvSpPr>
        <p:spPr>
          <a:xfrm>
            <a:off x="8454887" y="1739770"/>
            <a:ext cx="6096000" cy="923330"/>
          </a:xfrm>
          <a:prstGeom prst="rect">
            <a:avLst/>
          </a:prstGeom>
        </p:spPr>
        <p:txBody>
          <a:bodyPr>
            <a:spAutoFit/>
          </a:bodyPr>
          <a:lstStyle/>
          <a:p>
            <a:r>
              <a:rPr lang="en-US" altLang="zh-CN" dirty="0"/>
              <a:t>Best</a:t>
            </a:r>
            <a:r>
              <a:rPr lang="zh-CN" altLang="en-US" dirty="0"/>
              <a:t> </a:t>
            </a:r>
            <a:r>
              <a:rPr lang="en-US" altLang="zh-CN" dirty="0"/>
              <a:t>Result</a:t>
            </a:r>
            <a:r>
              <a:rPr lang="zh-CN" altLang="en-US" dirty="0"/>
              <a:t> </a:t>
            </a:r>
            <a:r>
              <a:rPr lang="en-US" altLang="zh-CN" dirty="0"/>
              <a:t>Settings:</a:t>
            </a:r>
            <a:r>
              <a:rPr lang="zh-CN" altLang="en-US" dirty="0"/>
              <a:t> </a:t>
            </a:r>
            <a:endParaRPr lang="en-US" altLang="zh-CN" dirty="0"/>
          </a:p>
          <a:p>
            <a:r>
              <a:rPr lang="en-US" dirty="0"/>
              <a:t>--</a:t>
            </a:r>
            <a:r>
              <a:rPr lang="en-US" dirty="0" err="1"/>
              <a:t>num</a:t>
            </a:r>
            <a:r>
              <a:rPr lang="en-US" dirty="0"/>
              <a:t>-topics </a:t>
            </a:r>
            <a:r>
              <a:rPr lang="en-US" altLang="zh-CN" dirty="0"/>
              <a:t>3</a:t>
            </a:r>
            <a:r>
              <a:rPr lang="en-US" dirty="0"/>
              <a:t> </a:t>
            </a:r>
          </a:p>
          <a:p>
            <a:r>
              <a:rPr lang="en-US" dirty="0"/>
              <a:t>--optimize-interval </a:t>
            </a:r>
            <a:r>
              <a:rPr lang="en-US" altLang="zh-CN" dirty="0"/>
              <a:t>15</a:t>
            </a:r>
            <a:r>
              <a:rPr lang="zh-CN" altLang="en-US" dirty="0"/>
              <a:t> </a:t>
            </a:r>
            <a:endParaRPr lang="en-US" dirty="0"/>
          </a:p>
        </p:txBody>
      </p:sp>
      <p:sp>
        <p:nvSpPr>
          <p:cNvPr id="10" name="Right Arrow 9">
            <a:extLst>
              <a:ext uri="{FF2B5EF4-FFF2-40B4-BE49-F238E27FC236}">
                <a16:creationId xmlns:a16="http://schemas.microsoft.com/office/drawing/2014/main" id="{CEF5C728-FDF4-A94B-BF61-807FA4B3DB94}"/>
              </a:ext>
            </a:extLst>
          </p:cNvPr>
          <p:cNvSpPr/>
          <p:nvPr/>
        </p:nvSpPr>
        <p:spPr>
          <a:xfrm>
            <a:off x="2692338" y="2671986"/>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1BB0134-1A6C-884C-B3E1-42E421994B6B}"/>
              </a:ext>
            </a:extLst>
          </p:cNvPr>
          <p:cNvSpPr/>
          <p:nvPr/>
        </p:nvSpPr>
        <p:spPr>
          <a:xfrm>
            <a:off x="2693165" y="3253782"/>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7AF7B380-7721-844A-9787-B8A53D90AFD1}"/>
              </a:ext>
            </a:extLst>
          </p:cNvPr>
          <p:cNvSpPr/>
          <p:nvPr/>
        </p:nvSpPr>
        <p:spPr>
          <a:xfrm>
            <a:off x="2692338" y="3860608"/>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BD41275-EF09-7F42-AE65-09F9F11F3952}"/>
              </a:ext>
            </a:extLst>
          </p:cNvPr>
          <p:cNvSpPr/>
          <p:nvPr/>
        </p:nvSpPr>
        <p:spPr>
          <a:xfrm>
            <a:off x="1256856" y="2434134"/>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Lottery/</a:t>
            </a:r>
            <a:r>
              <a:rPr lang="zh-CN" altLang="en-US" sz="1400" dirty="0"/>
              <a:t> </a:t>
            </a:r>
            <a:r>
              <a:rPr lang="en-US" altLang="zh-CN" sz="1400" dirty="0"/>
              <a:t>Auction</a:t>
            </a:r>
            <a:endParaRPr lang="en-US" sz="1400" dirty="0"/>
          </a:p>
        </p:txBody>
      </p:sp>
      <p:sp>
        <p:nvSpPr>
          <p:cNvPr id="14" name="Rounded Rectangle 13">
            <a:extLst>
              <a:ext uri="{FF2B5EF4-FFF2-40B4-BE49-F238E27FC236}">
                <a16:creationId xmlns:a16="http://schemas.microsoft.com/office/drawing/2014/main" id="{731C975D-AAE4-D24B-9254-8DB968DEB06E}"/>
              </a:ext>
            </a:extLst>
          </p:cNvPr>
          <p:cNvSpPr/>
          <p:nvPr/>
        </p:nvSpPr>
        <p:spPr>
          <a:xfrm>
            <a:off x="1139168" y="3124215"/>
            <a:ext cx="15531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C</a:t>
            </a:r>
            <a:r>
              <a:rPr lang="en-US" sz="1400" dirty="0"/>
              <a:t>riticize</a:t>
            </a:r>
            <a:r>
              <a:rPr lang="zh-CN" altLang="en-US" sz="1400" dirty="0"/>
              <a:t> </a:t>
            </a:r>
            <a:r>
              <a:rPr lang="en-US" altLang="zh-CN" sz="1400" dirty="0"/>
              <a:t>the</a:t>
            </a:r>
            <a:r>
              <a:rPr lang="zh-CN" altLang="en-US" sz="1400" dirty="0"/>
              <a:t> </a:t>
            </a:r>
            <a:r>
              <a:rPr lang="en-US" altLang="zh-CN" sz="1400" dirty="0"/>
              <a:t>the</a:t>
            </a:r>
            <a:r>
              <a:rPr lang="zh-CN" altLang="en-US" sz="1400" dirty="0"/>
              <a:t> </a:t>
            </a:r>
            <a:r>
              <a:rPr lang="en-US" altLang="zh-CN" sz="1400" dirty="0"/>
              <a:t>selling</a:t>
            </a:r>
            <a:r>
              <a:rPr lang="zh-CN" altLang="en-US" sz="1400" dirty="0"/>
              <a:t> </a:t>
            </a:r>
            <a:r>
              <a:rPr lang="en-US" altLang="zh-CN" sz="1400" dirty="0"/>
              <a:t>system</a:t>
            </a:r>
            <a:r>
              <a:rPr lang="zh-CN" altLang="en-US" sz="1400" dirty="0"/>
              <a:t> </a:t>
            </a:r>
            <a:endParaRPr lang="en-US" sz="1400" dirty="0"/>
          </a:p>
        </p:txBody>
      </p:sp>
      <p:sp>
        <p:nvSpPr>
          <p:cNvPr id="15" name="Rounded Rectangle 14">
            <a:extLst>
              <a:ext uri="{FF2B5EF4-FFF2-40B4-BE49-F238E27FC236}">
                <a16:creationId xmlns:a16="http://schemas.microsoft.com/office/drawing/2014/main" id="{0C8BE10C-4105-6D42-BC52-F48F8D689F5F}"/>
              </a:ext>
            </a:extLst>
          </p:cNvPr>
          <p:cNvSpPr/>
          <p:nvPr/>
        </p:nvSpPr>
        <p:spPr>
          <a:xfrm>
            <a:off x="1198012" y="3814296"/>
            <a:ext cx="1429658"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Seller’s</a:t>
            </a:r>
            <a:r>
              <a:rPr lang="zh-CN" altLang="en-US" sz="1400" dirty="0"/>
              <a:t> </a:t>
            </a:r>
            <a:r>
              <a:rPr lang="en-US" altLang="zh-CN" sz="1400" dirty="0"/>
              <a:t>behavior</a:t>
            </a:r>
            <a:endParaRPr lang="en-US" sz="1400" dirty="0"/>
          </a:p>
        </p:txBody>
      </p:sp>
      <p:sp>
        <p:nvSpPr>
          <p:cNvPr id="17" name="5-Point Star 16">
            <a:extLst>
              <a:ext uri="{FF2B5EF4-FFF2-40B4-BE49-F238E27FC236}">
                <a16:creationId xmlns:a16="http://schemas.microsoft.com/office/drawing/2014/main" id="{7B19AF2A-2BCE-D640-A9CA-2197FD40FB88}"/>
              </a:ext>
            </a:extLst>
          </p:cNvPr>
          <p:cNvSpPr/>
          <p:nvPr/>
        </p:nvSpPr>
        <p:spPr>
          <a:xfrm>
            <a:off x="708431" y="3980440"/>
            <a:ext cx="363916" cy="298544"/>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569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7522BE-A5C6-8343-B1E4-CB7757AF4D3C}"/>
              </a:ext>
            </a:extLst>
          </p:cNvPr>
          <p:cNvSpPr txBox="1"/>
          <p:nvPr/>
        </p:nvSpPr>
        <p:spPr>
          <a:xfrm>
            <a:off x="896762" y="1285238"/>
            <a:ext cx="7783412" cy="861774"/>
          </a:xfrm>
          <a:prstGeom prst="rect">
            <a:avLst/>
          </a:prstGeom>
          <a:noFill/>
        </p:spPr>
        <p:txBody>
          <a:bodyPr wrap="square" rtlCol="0">
            <a:spAutoFit/>
          </a:bodyPr>
          <a:lstStyle/>
          <a:p>
            <a:r>
              <a:rPr lang="en-US" altLang="zh-CN" sz="2400" dirty="0"/>
              <a:t>Nikka</a:t>
            </a:r>
            <a:r>
              <a:rPr lang="zh-CN" altLang="en-US" sz="2400" dirty="0"/>
              <a:t> </a:t>
            </a:r>
            <a:r>
              <a:rPr lang="en-US" altLang="zh-CN" sz="2400" dirty="0"/>
              <a:t>Whisky</a:t>
            </a:r>
            <a:r>
              <a:rPr lang="zh-CN" altLang="en-US" sz="2400" dirty="0"/>
              <a:t> </a:t>
            </a:r>
            <a:r>
              <a:rPr lang="en-US" altLang="zh-CN" sz="2400" dirty="0"/>
              <a:t>From</a:t>
            </a:r>
            <a:r>
              <a:rPr lang="zh-CN" altLang="en-US" sz="2400" dirty="0"/>
              <a:t> </a:t>
            </a:r>
            <a:r>
              <a:rPr lang="en-US" altLang="zh-CN" sz="2400" dirty="0"/>
              <a:t>the</a:t>
            </a:r>
            <a:r>
              <a:rPr lang="zh-CN" altLang="en-US" sz="2400" dirty="0"/>
              <a:t> </a:t>
            </a:r>
            <a:r>
              <a:rPr lang="en-US" altLang="zh-CN" sz="2400" dirty="0"/>
              <a:t>Barrel</a:t>
            </a:r>
            <a:r>
              <a:rPr lang="zh-CN" altLang="en-US" sz="2400" dirty="0"/>
              <a:t> </a:t>
            </a:r>
            <a:r>
              <a:rPr lang="en-US" altLang="zh-CN" sz="2400" dirty="0"/>
              <a:t>Topic</a:t>
            </a:r>
            <a:r>
              <a:rPr lang="zh-CN" altLang="en-US" sz="2400" dirty="0"/>
              <a:t> </a:t>
            </a:r>
            <a:r>
              <a:rPr lang="en-US" altLang="zh-CN" sz="2400" dirty="0"/>
              <a:t>Modeling</a:t>
            </a:r>
          </a:p>
          <a:p>
            <a:endParaRPr lang="en-US" sz="2400" dirty="0"/>
          </a:p>
        </p:txBody>
      </p:sp>
      <p:sp>
        <p:nvSpPr>
          <p:cNvPr id="9" name="Rectangle 8">
            <a:extLst>
              <a:ext uri="{FF2B5EF4-FFF2-40B4-BE49-F238E27FC236}">
                <a16:creationId xmlns:a16="http://schemas.microsoft.com/office/drawing/2014/main" id="{955E9855-7820-CE45-93E9-28FAC4C5326E}"/>
              </a:ext>
            </a:extLst>
          </p:cNvPr>
          <p:cNvSpPr/>
          <p:nvPr/>
        </p:nvSpPr>
        <p:spPr>
          <a:xfrm>
            <a:off x="8680174" y="1716125"/>
            <a:ext cx="6096000" cy="923330"/>
          </a:xfrm>
          <a:prstGeom prst="rect">
            <a:avLst/>
          </a:prstGeom>
        </p:spPr>
        <p:txBody>
          <a:bodyPr>
            <a:spAutoFit/>
          </a:bodyPr>
          <a:lstStyle/>
          <a:p>
            <a:r>
              <a:rPr lang="en-US" altLang="zh-CN" dirty="0"/>
              <a:t>Best</a:t>
            </a:r>
            <a:r>
              <a:rPr lang="zh-CN" altLang="en-US" dirty="0"/>
              <a:t> </a:t>
            </a:r>
            <a:r>
              <a:rPr lang="en-US" altLang="zh-CN" dirty="0"/>
              <a:t>Result</a:t>
            </a:r>
            <a:r>
              <a:rPr lang="zh-CN" altLang="en-US" dirty="0"/>
              <a:t> </a:t>
            </a:r>
            <a:r>
              <a:rPr lang="en-US" altLang="zh-CN" dirty="0"/>
              <a:t>Settings:</a:t>
            </a:r>
            <a:r>
              <a:rPr lang="zh-CN" altLang="en-US" dirty="0"/>
              <a:t> </a:t>
            </a:r>
            <a:endParaRPr lang="en-US" altLang="zh-CN" dirty="0"/>
          </a:p>
          <a:p>
            <a:r>
              <a:rPr lang="en-US" dirty="0"/>
              <a:t>--</a:t>
            </a:r>
            <a:r>
              <a:rPr lang="en-US" dirty="0" err="1"/>
              <a:t>num</a:t>
            </a:r>
            <a:r>
              <a:rPr lang="en-US" dirty="0"/>
              <a:t>-topics </a:t>
            </a:r>
            <a:r>
              <a:rPr lang="en-US" altLang="zh-CN" dirty="0"/>
              <a:t>3</a:t>
            </a:r>
            <a:r>
              <a:rPr lang="en-US" dirty="0"/>
              <a:t> </a:t>
            </a:r>
          </a:p>
          <a:p>
            <a:r>
              <a:rPr lang="en-US" dirty="0"/>
              <a:t>--optimize-interval </a:t>
            </a:r>
            <a:r>
              <a:rPr lang="en-US" altLang="zh-CN" dirty="0"/>
              <a:t>15</a:t>
            </a:r>
            <a:r>
              <a:rPr lang="zh-CN" altLang="en-US" dirty="0"/>
              <a:t> </a:t>
            </a:r>
            <a:endParaRPr lang="en-US" dirty="0"/>
          </a:p>
        </p:txBody>
      </p:sp>
      <p:pic>
        <p:nvPicPr>
          <p:cNvPr id="3" name="Picture 2">
            <a:extLst>
              <a:ext uri="{FF2B5EF4-FFF2-40B4-BE49-F238E27FC236}">
                <a16:creationId xmlns:a16="http://schemas.microsoft.com/office/drawing/2014/main" id="{0873C85F-F9A9-264E-B457-F8FF0FD358F6}"/>
              </a:ext>
            </a:extLst>
          </p:cNvPr>
          <p:cNvPicPr>
            <a:picLocks noChangeAspect="1"/>
          </p:cNvPicPr>
          <p:nvPr/>
        </p:nvPicPr>
        <p:blipFill>
          <a:blip r:embed="rId2"/>
          <a:stretch>
            <a:fillRect/>
          </a:stretch>
        </p:blipFill>
        <p:spPr>
          <a:xfrm>
            <a:off x="3079750" y="2836793"/>
            <a:ext cx="7504198" cy="2132772"/>
          </a:xfrm>
          <a:prstGeom prst="rect">
            <a:avLst/>
          </a:prstGeom>
        </p:spPr>
      </p:pic>
      <p:sp>
        <p:nvSpPr>
          <p:cNvPr id="10" name="Right Arrow 9">
            <a:extLst>
              <a:ext uri="{FF2B5EF4-FFF2-40B4-BE49-F238E27FC236}">
                <a16:creationId xmlns:a16="http://schemas.microsoft.com/office/drawing/2014/main" id="{4F55AF00-9B63-7748-8369-640C833D456D}"/>
              </a:ext>
            </a:extLst>
          </p:cNvPr>
          <p:cNvSpPr/>
          <p:nvPr/>
        </p:nvSpPr>
        <p:spPr>
          <a:xfrm>
            <a:off x="2692338" y="3036020"/>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47F3C65-F0ED-594A-B46A-B21713F2B101}"/>
              </a:ext>
            </a:extLst>
          </p:cNvPr>
          <p:cNvSpPr/>
          <p:nvPr/>
        </p:nvSpPr>
        <p:spPr>
          <a:xfrm>
            <a:off x="2651414" y="3726155"/>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C16B5395-20E2-A94E-8910-431B0BA89720}"/>
              </a:ext>
            </a:extLst>
          </p:cNvPr>
          <p:cNvSpPr/>
          <p:nvPr/>
        </p:nvSpPr>
        <p:spPr>
          <a:xfrm>
            <a:off x="2661968" y="4332270"/>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FF09D6C-8B29-0A4C-9F63-876B06F225E1}"/>
              </a:ext>
            </a:extLst>
          </p:cNvPr>
          <p:cNvSpPr/>
          <p:nvPr/>
        </p:nvSpPr>
        <p:spPr>
          <a:xfrm>
            <a:off x="1256856" y="2798168"/>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Taste</a:t>
            </a:r>
            <a:endParaRPr lang="en-US" sz="1400" dirty="0"/>
          </a:p>
        </p:txBody>
      </p:sp>
      <p:sp>
        <p:nvSpPr>
          <p:cNvPr id="14" name="Rounded Rectangle 13">
            <a:extLst>
              <a:ext uri="{FF2B5EF4-FFF2-40B4-BE49-F238E27FC236}">
                <a16:creationId xmlns:a16="http://schemas.microsoft.com/office/drawing/2014/main" id="{7B5C923A-7FBA-514E-BA15-C4720AE3F30E}"/>
              </a:ext>
            </a:extLst>
          </p:cNvPr>
          <p:cNvSpPr/>
          <p:nvPr/>
        </p:nvSpPr>
        <p:spPr>
          <a:xfrm>
            <a:off x="1108798" y="3476291"/>
            <a:ext cx="15531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Fruity</a:t>
            </a:r>
            <a:endParaRPr lang="en-US" sz="1400" dirty="0"/>
          </a:p>
        </p:txBody>
      </p:sp>
      <p:sp>
        <p:nvSpPr>
          <p:cNvPr id="15" name="Rounded Rectangle 14">
            <a:extLst>
              <a:ext uri="{FF2B5EF4-FFF2-40B4-BE49-F238E27FC236}">
                <a16:creationId xmlns:a16="http://schemas.microsoft.com/office/drawing/2014/main" id="{EBEF0AE6-80FB-7442-93B3-49F9173ADF9D}"/>
              </a:ext>
            </a:extLst>
          </p:cNvPr>
          <p:cNvSpPr/>
          <p:nvPr/>
        </p:nvSpPr>
        <p:spPr>
          <a:xfrm>
            <a:off x="1198012" y="4178330"/>
            <a:ext cx="1429658"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Peppery</a:t>
            </a:r>
            <a:endParaRPr lang="en-US" sz="1400" dirty="0"/>
          </a:p>
        </p:txBody>
      </p:sp>
    </p:spTree>
    <p:extLst>
      <p:ext uri="{BB962C8B-B14F-4D97-AF65-F5344CB8AC3E}">
        <p14:creationId xmlns:p14="http://schemas.microsoft.com/office/powerpoint/2010/main" val="99267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6A71AD6-9B32-8342-8DB0-F8742B5555E8}"/>
              </a:ext>
            </a:extLst>
          </p:cNvPr>
          <p:cNvGraphicFramePr>
            <a:graphicFrameLocks noGrp="1"/>
          </p:cNvGraphicFramePr>
          <p:nvPr>
            <p:extLst>
              <p:ext uri="{D42A27DB-BD31-4B8C-83A1-F6EECF244321}">
                <p14:modId xmlns:p14="http://schemas.microsoft.com/office/powerpoint/2010/main" val="3808737500"/>
              </p:ext>
            </p:extLst>
          </p:nvPr>
        </p:nvGraphicFramePr>
        <p:xfrm>
          <a:off x="241300" y="1917509"/>
          <a:ext cx="7695233" cy="1479956"/>
        </p:xfrm>
        <a:graphic>
          <a:graphicData uri="http://schemas.openxmlformats.org/drawingml/2006/table">
            <a:tbl>
              <a:tblPr firstRow="1" bandRow="1">
                <a:tableStyleId>{073A0DAA-6AF3-43AB-8588-CEC1D06C72B9}</a:tableStyleId>
              </a:tblPr>
              <a:tblGrid>
                <a:gridCol w="1099319">
                  <a:extLst>
                    <a:ext uri="{9D8B030D-6E8A-4147-A177-3AD203B41FA5}">
                      <a16:colId xmlns:a16="http://schemas.microsoft.com/office/drawing/2014/main" val="4075495260"/>
                    </a:ext>
                  </a:extLst>
                </a:gridCol>
                <a:gridCol w="1099319">
                  <a:extLst>
                    <a:ext uri="{9D8B030D-6E8A-4147-A177-3AD203B41FA5}">
                      <a16:colId xmlns:a16="http://schemas.microsoft.com/office/drawing/2014/main" val="613067136"/>
                    </a:ext>
                  </a:extLst>
                </a:gridCol>
                <a:gridCol w="1099319">
                  <a:extLst>
                    <a:ext uri="{9D8B030D-6E8A-4147-A177-3AD203B41FA5}">
                      <a16:colId xmlns:a16="http://schemas.microsoft.com/office/drawing/2014/main" val="1927535941"/>
                    </a:ext>
                  </a:extLst>
                </a:gridCol>
                <a:gridCol w="1099319">
                  <a:extLst>
                    <a:ext uri="{9D8B030D-6E8A-4147-A177-3AD203B41FA5}">
                      <a16:colId xmlns:a16="http://schemas.microsoft.com/office/drawing/2014/main" val="1301308378"/>
                    </a:ext>
                  </a:extLst>
                </a:gridCol>
                <a:gridCol w="1099319">
                  <a:extLst>
                    <a:ext uri="{9D8B030D-6E8A-4147-A177-3AD203B41FA5}">
                      <a16:colId xmlns:a16="http://schemas.microsoft.com/office/drawing/2014/main" val="2420211831"/>
                    </a:ext>
                  </a:extLst>
                </a:gridCol>
                <a:gridCol w="1099319">
                  <a:extLst>
                    <a:ext uri="{9D8B030D-6E8A-4147-A177-3AD203B41FA5}">
                      <a16:colId xmlns:a16="http://schemas.microsoft.com/office/drawing/2014/main" val="3279044479"/>
                    </a:ext>
                  </a:extLst>
                </a:gridCol>
                <a:gridCol w="1099319">
                  <a:extLst>
                    <a:ext uri="{9D8B030D-6E8A-4147-A177-3AD203B41FA5}">
                      <a16:colId xmlns:a16="http://schemas.microsoft.com/office/drawing/2014/main" val="354788893"/>
                    </a:ext>
                  </a:extLst>
                </a:gridCol>
              </a:tblGrid>
              <a:tr h="369989">
                <a:tc>
                  <a:txBody>
                    <a:bodyPr/>
                    <a:lstStyle/>
                    <a:p>
                      <a:endParaRPr lang="en-US" dirty="0"/>
                    </a:p>
                  </a:txBody>
                  <a:tcPr/>
                </a:tc>
                <a:tc gridSpan="3">
                  <a:txBody>
                    <a:bodyPr/>
                    <a:lstStyle/>
                    <a:p>
                      <a:pPr algn="ctr"/>
                      <a:r>
                        <a:rPr lang="en-US" dirty="0"/>
                        <a:t>3-folds Cross Validation</a:t>
                      </a:r>
                    </a:p>
                  </a:txBody>
                  <a:tcP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t>Hold out test (40% testing data)</a:t>
                      </a:r>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903466933"/>
                  </a:ext>
                </a:extLst>
              </a:tr>
              <a:tr h="369989">
                <a:tc>
                  <a:txBody>
                    <a:bodyPr/>
                    <a:lstStyle/>
                    <a:p>
                      <a:endParaRPr lang="en-US" dirty="0"/>
                    </a:p>
                  </a:txBody>
                  <a:tcPr/>
                </a:tc>
                <a:tc>
                  <a:txBody>
                    <a:bodyPr/>
                    <a:lstStyle/>
                    <a:p>
                      <a:pPr algn="ctr"/>
                      <a:r>
                        <a:rPr lang="en-US" dirty="0"/>
                        <a:t>Uni-gram</a:t>
                      </a:r>
                    </a:p>
                  </a:txBody>
                  <a:tcPr/>
                </a:tc>
                <a:tc>
                  <a:txBody>
                    <a:bodyPr/>
                    <a:lstStyle/>
                    <a:p>
                      <a:pPr algn="ctr"/>
                      <a:r>
                        <a:rPr lang="en-US" dirty="0"/>
                        <a:t>N-gram</a:t>
                      </a:r>
                    </a:p>
                  </a:txBody>
                  <a:tcPr/>
                </a:tc>
                <a:tc>
                  <a:txBody>
                    <a:bodyPr/>
                    <a:lstStyle/>
                    <a:p>
                      <a:pPr algn="ctr"/>
                      <a:r>
                        <a:rPr lang="en-US" dirty="0"/>
                        <a:t>TFIDF</a:t>
                      </a:r>
                    </a:p>
                  </a:txBody>
                  <a:tcPr/>
                </a:tc>
                <a:tc>
                  <a:txBody>
                    <a:bodyPr/>
                    <a:lstStyle/>
                    <a:p>
                      <a:pPr algn="ctr"/>
                      <a:r>
                        <a:rPr lang="en-US" dirty="0"/>
                        <a:t>Uni-gram</a:t>
                      </a:r>
                    </a:p>
                  </a:txBody>
                  <a:tcPr/>
                </a:tc>
                <a:tc>
                  <a:txBody>
                    <a:bodyPr/>
                    <a:lstStyle/>
                    <a:p>
                      <a:pPr algn="ctr"/>
                      <a:r>
                        <a:rPr lang="en-US" dirty="0"/>
                        <a:t>N-gram</a:t>
                      </a:r>
                    </a:p>
                  </a:txBody>
                  <a:tcPr/>
                </a:tc>
                <a:tc>
                  <a:txBody>
                    <a:bodyPr/>
                    <a:lstStyle/>
                    <a:p>
                      <a:pPr algn="ctr"/>
                      <a:r>
                        <a:rPr lang="en-US" dirty="0"/>
                        <a:t>TFIDF</a:t>
                      </a:r>
                    </a:p>
                  </a:txBody>
                  <a:tcPr/>
                </a:tc>
                <a:extLst>
                  <a:ext uri="{0D108BD9-81ED-4DB2-BD59-A6C34878D82A}">
                    <a16:rowId xmlns:a16="http://schemas.microsoft.com/office/drawing/2014/main" val="3342027489"/>
                  </a:ext>
                </a:extLst>
              </a:tr>
              <a:tr h="369989">
                <a:tc>
                  <a:txBody>
                    <a:bodyPr/>
                    <a:lstStyle/>
                    <a:p>
                      <a:pPr algn="ctr"/>
                      <a:r>
                        <a:rPr lang="en-US" dirty="0"/>
                        <a:t>SVM</a:t>
                      </a:r>
                    </a:p>
                  </a:txBody>
                  <a:tcPr/>
                </a:tc>
                <a:tc>
                  <a:txBody>
                    <a:bodyPr/>
                    <a:lstStyle/>
                    <a:p>
                      <a:pPr algn="ctr"/>
                      <a:r>
                        <a:rPr lang="en-US" dirty="0"/>
                        <a:t>59.6%</a:t>
                      </a:r>
                    </a:p>
                  </a:txBody>
                  <a:tcPr/>
                </a:tc>
                <a:tc>
                  <a:txBody>
                    <a:bodyPr/>
                    <a:lstStyle/>
                    <a:p>
                      <a:pPr algn="ctr"/>
                      <a:r>
                        <a:rPr lang="en-US" dirty="0"/>
                        <a:t>59.6%</a:t>
                      </a:r>
                    </a:p>
                  </a:txBody>
                  <a:tcPr/>
                </a:tc>
                <a:tc>
                  <a:txBody>
                    <a:bodyPr/>
                    <a:lstStyle/>
                    <a:p>
                      <a:pPr algn="ctr"/>
                      <a:r>
                        <a:rPr lang="en-US" dirty="0">
                          <a:solidFill>
                            <a:srgbClr val="FF0000"/>
                          </a:solidFill>
                        </a:rPr>
                        <a:t>68.9%</a:t>
                      </a:r>
                    </a:p>
                  </a:txBody>
                  <a:tcPr/>
                </a:tc>
                <a:tc>
                  <a:txBody>
                    <a:bodyPr/>
                    <a:lstStyle/>
                    <a:p>
                      <a:pPr algn="ctr"/>
                      <a:r>
                        <a:rPr lang="en-US" dirty="0"/>
                        <a:t>63.9%</a:t>
                      </a:r>
                    </a:p>
                  </a:txBody>
                  <a:tcPr/>
                </a:tc>
                <a:tc>
                  <a:txBody>
                    <a:bodyPr/>
                    <a:lstStyle/>
                    <a:p>
                      <a:pPr algn="ctr"/>
                      <a:r>
                        <a:rPr lang="en-US" dirty="0"/>
                        <a:t>63.2%</a:t>
                      </a:r>
                    </a:p>
                  </a:txBody>
                  <a:tcPr/>
                </a:tc>
                <a:tc>
                  <a:txBody>
                    <a:bodyPr/>
                    <a:lstStyle/>
                    <a:p>
                      <a:pPr algn="ctr"/>
                      <a:r>
                        <a:rPr lang="en-US" dirty="0">
                          <a:solidFill>
                            <a:srgbClr val="FF0000"/>
                          </a:solidFill>
                        </a:rPr>
                        <a:t>66.5%</a:t>
                      </a:r>
                    </a:p>
                  </a:txBody>
                  <a:tcPr/>
                </a:tc>
                <a:extLst>
                  <a:ext uri="{0D108BD9-81ED-4DB2-BD59-A6C34878D82A}">
                    <a16:rowId xmlns:a16="http://schemas.microsoft.com/office/drawing/2014/main" val="2177481048"/>
                  </a:ext>
                </a:extLst>
              </a:tr>
              <a:tr h="369989">
                <a:tc>
                  <a:txBody>
                    <a:bodyPr/>
                    <a:lstStyle/>
                    <a:p>
                      <a:pPr algn="ctr"/>
                      <a:r>
                        <a:rPr lang="en-US" dirty="0"/>
                        <a:t>MNB</a:t>
                      </a:r>
                    </a:p>
                  </a:txBody>
                  <a:tcPr/>
                </a:tc>
                <a:tc>
                  <a:txBody>
                    <a:bodyPr/>
                    <a:lstStyle/>
                    <a:p>
                      <a:pPr algn="ctr"/>
                      <a:r>
                        <a:rPr lang="en-US" dirty="0">
                          <a:solidFill>
                            <a:srgbClr val="FF0000"/>
                          </a:solidFill>
                        </a:rPr>
                        <a:t>72.6%</a:t>
                      </a:r>
                    </a:p>
                  </a:txBody>
                  <a:tcPr/>
                </a:tc>
                <a:tc>
                  <a:txBody>
                    <a:bodyPr/>
                    <a:lstStyle/>
                    <a:p>
                      <a:pPr algn="ctr"/>
                      <a:r>
                        <a:rPr lang="en-US" dirty="0">
                          <a:solidFill>
                            <a:srgbClr val="FF0000"/>
                          </a:solidFill>
                        </a:rPr>
                        <a:t>72.6%</a:t>
                      </a:r>
                    </a:p>
                  </a:txBody>
                  <a:tcPr/>
                </a:tc>
                <a:tc>
                  <a:txBody>
                    <a:bodyPr/>
                    <a:lstStyle/>
                    <a:p>
                      <a:pPr algn="ctr"/>
                      <a:r>
                        <a:rPr lang="en-US" dirty="0"/>
                        <a:t>70.8%</a:t>
                      </a:r>
                    </a:p>
                  </a:txBody>
                  <a:tcPr/>
                </a:tc>
                <a:tc>
                  <a:txBody>
                    <a:bodyPr/>
                    <a:lstStyle/>
                    <a:p>
                      <a:pPr algn="ctr"/>
                      <a:r>
                        <a:rPr lang="en-US" dirty="0">
                          <a:solidFill>
                            <a:srgbClr val="FF0000"/>
                          </a:solidFill>
                        </a:rPr>
                        <a:t>69.7%</a:t>
                      </a:r>
                    </a:p>
                  </a:txBody>
                  <a:tcPr/>
                </a:tc>
                <a:tc>
                  <a:txBody>
                    <a:bodyPr/>
                    <a:lstStyle/>
                    <a:p>
                      <a:pPr algn="ctr"/>
                      <a:r>
                        <a:rPr lang="en-US" dirty="0">
                          <a:solidFill>
                            <a:srgbClr val="FF0000"/>
                          </a:solidFill>
                        </a:rPr>
                        <a:t>69.7%</a:t>
                      </a:r>
                    </a:p>
                  </a:txBody>
                  <a:tcPr/>
                </a:tc>
                <a:tc>
                  <a:txBody>
                    <a:bodyPr/>
                    <a:lstStyle/>
                    <a:p>
                      <a:pPr algn="ctr"/>
                      <a:r>
                        <a:rPr lang="en-US" dirty="0"/>
                        <a:t>62.6%</a:t>
                      </a:r>
                    </a:p>
                  </a:txBody>
                  <a:tcPr/>
                </a:tc>
                <a:extLst>
                  <a:ext uri="{0D108BD9-81ED-4DB2-BD59-A6C34878D82A}">
                    <a16:rowId xmlns:a16="http://schemas.microsoft.com/office/drawing/2014/main" val="2055590890"/>
                  </a:ext>
                </a:extLst>
              </a:tr>
            </a:tbl>
          </a:graphicData>
        </a:graphic>
      </p:graphicFrame>
      <p:pic>
        <p:nvPicPr>
          <p:cNvPr id="9" name="Picture 8" descr="A screenshot of a cell phone&#13;&#10;&#13;&#10;Description automatically generated">
            <a:extLst>
              <a:ext uri="{FF2B5EF4-FFF2-40B4-BE49-F238E27FC236}">
                <a16:creationId xmlns:a16="http://schemas.microsoft.com/office/drawing/2014/main" id="{00364374-1326-F648-A469-B2B9CB8B91C2}"/>
              </a:ext>
            </a:extLst>
          </p:cNvPr>
          <p:cNvPicPr>
            <a:picLocks noChangeAspect="1"/>
          </p:cNvPicPr>
          <p:nvPr/>
        </p:nvPicPr>
        <p:blipFill>
          <a:blip r:embed="rId3"/>
          <a:stretch>
            <a:fillRect/>
          </a:stretch>
        </p:blipFill>
        <p:spPr>
          <a:xfrm>
            <a:off x="241300" y="3855979"/>
            <a:ext cx="5854700" cy="2489200"/>
          </a:xfrm>
          <a:prstGeom prst="rect">
            <a:avLst/>
          </a:prstGeom>
        </p:spPr>
      </p:pic>
      <p:pic>
        <p:nvPicPr>
          <p:cNvPr id="7" name="Picture 6" descr="A close up of a piece of paper&#13;&#10;&#13;&#10;Description automatically generated">
            <a:extLst>
              <a:ext uri="{FF2B5EF4-FFF2-40B4-BE49-F238E27FC236}">
                <a16:creationId xmlns:a16="http://schemas.microsoft.com/office/drawing/2014/main" id="{F8C50A12-7478-1447-B90B-B9415A470BF4}"/>
              </a:ext>
            </a:extLst>
          </p:cNvPr>
          <p:cNvPicPr>
            <a:picLocks noChangeAspect="1"/>
          </p:cNvPicPr>
          <p:nvPr/>
        </p:nvPicPr>
        <p:blipFill>
          <a:blip r:embed="rId4"/>
          <a:stretch>
            <a:fillRect/>
          </a:stretch>
        </p:blipFill>
        <p:spPr>
          <a:xfrm>
            <a:off x="6096000" y="3855979"/>
            <a:ext cx="5743374" cy="2489200"/>
          </a:xfrm>
          <a:prstGeom prst="rect">
            <a:avLst/>
          </a:prstGeom>
        </p:spPr>
      </p:pic>
      <p:sp>
        <p:nvSpPr>
          <p:cNvPr id="23" name="TextBox 22">
            <a:extLst>
              <a:ext uri="{FF2B5EF4-FFF2-40B4-BE49-F238E27FC236}">
                <a16:creationId xmlns:a16="http://schemas.microsoft.com/office/drawing/2014/main" id="{E053E522-275B-6D44-B40F-DD1E9AC229CA}"/>
              </a:ext>
            </a:extLst>
          </p:cNvPr>
          <p:cNvSpPr txBox="1"/>
          <p:nvPr/>
        </p:nvSpPr>
        <p:spPr>
          <a:xfrm>
            <a:off x="925551" y="724829"/>
            <a:ext cx="6434254" cy="830997"/>
          </a:xfrm>
          <a:prstGeom prst="rect">
            <a:avLst/>
          </a:prstGeom>
          <a:noFill/>
        </p:spPr>
        <p:txBody>
          <a:bodyPr wrap="square" rtlCol="0">
            <a:spAutoFit/>
          </a:bodyPr>
          <a:lstStyle/>
          <a:p>
            <a:r>
              <a:rPr lang="en-US" altLang="zh-CN" sz="2400" dirty="0"/>
              <a:t>Whiskey bottle classification</a:t>
            </a:r>
          </a:p>
          <a:p>
            <a:endParaRPr lang="en-US" sz="2400" dirty="0"/>
          </a:p>
        </p:txBody>
      </p:sp>
      <p:pic>
        <p:nvPicPr>
          <p:cNvPr id="26" name="Picture 25">
            <a:extLst>
              <a:ext uri="{FF2B5EF4-FFF2-40B4-BE49-F238E27FC236}">
                <a16:creationId xmlns:a16="http://schemas.microsoft.com/office/drawing/2014/main" id="{99E18332-A579-9540-871C-D6E223F3F9CF}"/>
              </a:ext>
            </a:extLst>
          </p:cNvPr>
          <p:cNvPicPr>
            <a:picLocks noChangeAspect="1"/>
          </p:cNvPicPr>
          <p:nvPr/>
        </p:nvPicPr>
        <p:blipFill>
          <a:blip r:embed="rId5"/>
          <a:stretch>
            <a:fillRect/>
          </a:stretch>
        </p:blipFill>
        <p:spPr>
          <a:xfrm>
            <a:off x="7931366" y="1122419"/>
            <a:ext cx="4255467" cy="2557995"/>
          </a:xfrm>
          <a:prstGeom prst="rect">
            <a:avLst/>
          </a:prstGeom>
        </p:spPr>
      </p:pic>
      <p:grpSp>
        <p:nvGrpSpPr>
          <p:cNvPr id="8" name="Group 7">
            <a:extLst>
              <a:ext uri="{FF2B5EF4-FFF2-40B4-BE49-F238E27FC236}">
                <a16:creationId xmlns:a16="http://schemas.microsoft.com/office/drawing/2014/main" id="{4A4704DE-7001-4040-A581-EC16B4E79992}"/>
              </a:ext>
            </a:extLst>
          </p:cNvPr>
          <p:cNvGrpSpPr/>
          <p:nvPr/>
        </p:nvGrpSpPr>
        <p:grpSpPr>
          <a:xfrm>
            <a:off x="4395013" y="3397465"/>
            <a:ext cx="1928296" cy="1332797"/>
            <a:chOff x="4395013" y="3397465"/>
            <a:chExt cx="1928296" cy="1332797"/>
          </a:xfrm>
        </p:grpSpPr>
        <p:sp>
          <p:nvSpPr>
            <p:cNvPr id="27" name="Rectangle 26">
              <a:extLst>
                <a:ext uri="{FF2B5EF4-FFF2-40B4-BE49-F238E27FC236}">
                  <a16:creationId xmlns:a16="http://schemas.microsoft.com/office/drawing/2014/main" id="{9F6AFEFE-2E8C-7844-A8A9-0DD074A787FE}"/>
                </a:ext>
              </a:extLst>
            </p:cNvPr>
            <p:cNvSpPr/>
            <p:nvPr/>
          </p:nvSpPr>
          <p:spPr>
            <a:xfrm>
              <a:off x="4461979" y="3397465"/>
              <a:ext cx="1678221" cy="307777"/>
            </a:xfrm>
            <a:prstGeom prst="rect">
              <a:avLst/>
            </a:prstGeom>
          </p:spPr>
          <p:txBody>
            <a:bodyPr wrap="square">
              <a:spAutoFit/>
            </a:bodyPr>
            <a:lstStyle/>
            <a:p>
              <a:r>
                <a:rPr lang="en-US" sz="1400" dirty="0"/>
                <a:t>Yamazaki Sherry</a:t>
              </a:r>
            </a:p>
          </p:txBody>
        </p:sp>
        <p:sp>
          <p:nvSpPr>
            <p:cNvPr id="28" name="Rectangle 27">
              <a:extLst>
                <a:ext uri="{FF2B5EF4-FFF2-40B4-BE49-F238E27FC236}">
                  <a16:creationId xmlns:a16="http://schemas.microsoft.com/office/drawing/2014/main" id="{96152851-D738-B940-AB74-0698793D6576}"/>
                </a:ext>
              </a:extLst>
            </p:cNvPr>
            <p:cNvSpPr/>
            <p:nvPr/>
          </p:nvSpPr>
          <p:spPr>
            <a:xfrm>
              <a:off x="4395013" y="3933906"/>
              <a:ext cx="1515095" cy="307777"/>
            </a:xfrm>
            <a:prstGeom prst="rect">
              <a:avLst/>
            </a:prstGeom>
          </p:spPr>
          <p:txBody>
            <a:bodyPr wrap="none">
              <a:spAutoFit/>
            </a:bodyPr>
            <a:lstStyle/>
            <a:p>
              <a:r>
                <a:rPr lang="en-US" sz="1400" dirty="0"/>
                <a:t>Yamazaki 12 Year</a:t>
              </a:r>
            </a:p>
          </p:txBody>
        </p:sp>
        <p:sp>
          <p:nvSpPr>
            <p:cNvPr id="29" name="Rectangle 28">
              <a:extLst>
                <a:ext uri="{FF2B5EF4-FFF2-40B4-BE49-F238E27FC236}">
                  <a16:creationId xmlns:a16="http://schemas.microsoft.com/office/drawing/2014/main" id="{F28AF697-53D0-8A4E-9617-6985AC8C8B63}"/>
                </a:ext>
              </a:extLst>
            </p:cNvPr>
            <p:cNvSpPr/>
            <p:nvPr/>
          </p:nvSpPr>
          <p:spPr>
            <a:xfrm>
              <a:off x="4807746" y="4422485"/>
              <a:ext cx="1176925" cy="307777"/>
            </a:xfrm>
            <a:prstGeom prst="rect">
              <a:avLst/>
            </a:prstGeom>
          </p:spPr>
          <p:txBody>
            <a:bodyPr wrap="none">
              <a:spAutoFit/>
            </a:bodyPr>
            <a:lstStyle/>
            <a:p>
              <a:r>
                <a:rPr lang="en-US" sz="1400" dirty="0"/>
                <a:t>Nikka Whisky</a:t>
              </a:r>
            </a:p>
          </p:txBody>
        </p:sp>
        <p:cxnSp>
          <p:nvCxnSpPr>
            <p:cNvPr id="30" name="Straight Arrow Connector 29">
              <a:extLst>
                <a:ext uri="{FF2B5EF4-FFF2-40B4-BE49-F238E27FC236}">
                  <a16:creationId xmlns:a16="http://schemas.microsoft.com/office/drawing/2014/main" id="{BE8C14E7-DC2A-D24E-AF7C-46FD3616A34C}"/>
                </a:ext>
              </a:extLst>
            </p:cNvPr>
            <p:cNvCxnSpPr>
              <a:cxnSpLocks/>
            </p:cNvCxnSpPr>
            <p:nvPr/>
          </p:nvCxnSpPr>
          <p:spPr>
            <a:xfrm>
              <a:off x="5816224" y="3583810"/>
              <a:ext cx="359470" cy="33082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0187682-09B6-BC41-BA9C-C7171E2DA347}"/>
                </a:ext>
              </a:extLst>
            </p:cNvPr>
            <p:cNvCxnSpPr>
              <a:cxnSpLocks/>
            </p:cNvCxnSpPr>
            <p:nvPr/>
          </p:nvCxnSpPr>
          <p:spPr>
            <a:xfrm>
              <a:off x="5822017" y="4083931"/>
              <a:ext cx="501292" cy="1577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017C80-768A-5746-85B0-8111197AF162}"/>
                </a:ext>
              </a:extLst>
            </p:cNvPr>
            <p:cNvCxnSpPr>
              <a:cxnSpLocks/>
            </p:cNvCxnSpPr>
            <p:nvPr/>
          </p:nvCxnSpPr>
          <p:spPr>
            <a:xfrm flipV="1">
              <a:off x="5905577" y="4478354"/>
              <a:ext cx="417732" cy="1207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CA7C3F44-F7B5-324A-BC4D-45C999D23EC1}"/>
              </a:ext>
            </a:extLst>
          </p:cNvPr>
          <p:cNvSpPr txBox="1"/>
          <p:nvPr/>
        </p:nvSpPr>
        <p:spPr>
          <a:xfrm>
            <a:off x="2270914" y="6345179"/>
            <a:ext cx="617477" cy="369332"/>
          </a:xfrm>
          <a:prstGeom prst="rect">
            <a:avLst/>
          </a:prstGeom>
          <a:noFill/>
        </p:spPr>
        <p:txBody>
          <a:bodyPr wrap="none" rtlCol="0">
            <a:spAutoFit/>
          </a:bodyPr>
          <a:lstStyle/>
          <a:p>
            <a:r>
              <a:rPr lang="en-US" dirty="0"/>
              <a:t>SVM</a:t>
            </a:r>
          </a:p>
        </p:txBody>
      </p:sp>
      <p:sp>
        <p:nvSpPr>
          <p:cNvPr id="34" name="TextBox 33">
            <a:extLst>
              <a:ext uri="{FF2B5EF4-FFF2-40B4-BE49-F238E27FC236}">
                <a16:creationId xmlns:a16="http://schemas.microsoft.com/office/drawing/2014/main" id="{EB8FBE2E-66C8-4C4B-8F34-3BA293C5BCAD}"/>
              </a:ext>
            </a:extLst>
          </p:cNvPr>
          <p:cNvSpPr txBox="1"/>
          <p:nvPr/>
        </p:nvSpPr>
        <p:spPr>
          <a:xfrm>
            <a:off x="9144412" y="6345179"/>
            <a:ext cx="631904" cy="369332"/>
          </a:xfrm>
          <a:prstGeom prst="rect">
            <a:avLst/>
          </a:prstGeom>
          <a:noFill/>
        </p:spPr>
        <p:txBody>
          <a:bodyPr wrap="none" rtlCol="0">
            <a:spAutoFit/>
          </a:bodyPr>
          <a:lstStyle/>
          <a:p>
            <a:r>
              <a:rPr lang="en-US" dirty="0"/>
              <a:t>MNB</a:t>
            </a:r>
          </a:p>
        </p:txBody>
      </p:sp>
      <p:sp>
        <p:nvSpPr>
          <p:cNvPr id="6" name="Oval 5">
            <a:extLst>
              <a:ext uri="{FF2B5EF4-FFF2-40B4-BE49-F238E27FC236}">
                <a16:creationId xmlns:a16="http://schemas.microsoft.com/office/drawing/2014/main" id="{B884993D-FD22-ED46-BEB4-DA1DC9976C4D}"/>
              </a:ext>
            </a:extLst>
          </p:cNvPr>
          <p:cNvSpPr/>
          <p:nvPr/>
        </p:nvSpPr>
        <p:spPr>
          <a:xfrm>
            <a:off x="551040" y="3777546"/>
            <a:ext cx="374511" cy="830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719FC8B-7BFD-FA42-B004-CB57DC99913E}"/>
              </a:ext>
            </a:extLst>
          </p:cNvPr>
          <p:cNvSpPr/>
          <p:nvPr/>
        </p:nvSpPr>
        <p:spPr>
          <a:xfrm>
            <a:off x="6405740" y="3787586"/>
            <a:ext cx="374511" cy="830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6B3F58A7-EF8A-B745-85C8-8E4D96A931F5}"/>
              </a:ext>
            </a:extLst>
          </p:cNvPr>
          <p:cNvSpPr/>
          <p:nvPr/>
        </p:nvSpPr>
        <p:spPr>
          <a:xfrm rot="5400000">
            <a:off x="954475" y="3927723"/>
            <a:ext cx="490117" cy="8238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EB53062D-B294-2346-A888-D571B6BD7ED5}"/>
              </a:ext>
            </a:extLst>
          </p:cNvPr>
          <p:cNvSpPr/>
          <p:nvPr/>
        </p:nvSpPr>
        <p:spPr>
          <a:xfrm rot="5400000">
            <a:off x="6844933" y="3913796"/>
            <a:ext cx="490117" cy="8238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781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6" grpId="0" animBg="1"/>
      <p:bldP spid="25"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B3CFAC3F-7059-EB47-A781-AE7F9E4CBBA7}"/>
              </a:ext>
            </a:extLst>
          </p:cNvPr>
          <p:cNvPicPr>
            <a:picLocks noChangeAspect="1"/>
          </p:cNvPicPr>
          <p:nvPr/>
        </p:nvPicPr>
        <p:blipFill>
          <a:blip r:embed="rId3"/>
          <a:stretch>
            <a:fillRect/>
          </a:stretch>
        </p:blipFill>
        <p:spPr>
          <a:xfrm>
            <a:off x="561095" y="1269012"/>
            <a:ext cx="5255936" cy="2842647"/>
          </a:xfrm>
          <a:prstGeom prst="rect">
            <a:avLst/>
          </a:prstGeom>
        </p:spPr>
      </p:pic>
      <p:graphicFrame>
        <p:nvGraphicFramePr>
          <p:cNvPr id="6" name="Table 5">
            <a:extLst>
              <a:ext uri="{FF2B5EF4-FFF2-40B4-BE49-F238E27FC236}">
                <a16:creationId xmlns:a16="http://schemas.microsoft.com/office/drawing/2014/main" id="{44D9C04C-F45D-A241-909B-C305174390B9}"/>
              </a:ext>
            </a:extLst>
          </p:cNvPr>
          <p:cNvGraphicFramePr>
            <a:graphicFrameLocks noGrp="1"/>
          </p:cNvGraphicFramePr>
          <p:nvPr>
            <p:extLst>
              <p:ext uri="{D42A27DB-BD31-4B8C-83A1-F6EECF244321}">
                <p14:modId xmlns:p14="http://schemas.microsoft.com/office/powerpoint/2010/main" val="1464988491"/>
              </p:ext>
            </p:extLst>
          </p:nvPr>
        </p:nvGraphicFramePr>
        <p:xfrm>
          <a:off x="3471620" y="4383868"/>
          <a:ext cx="8720380" cy="2225040"/>
        </p:xfrm>
        <a:graphic>
          <a:graphicData uri="http://schemas.openxmlformats.org/drawingml/2006/table">
            <a:tbl>
              <a:tblPr firstRow="1" bandRow="1">
                <a:tableStyleId>{5C22544A-7EE6-4342-B048-85BDC9FD1C3A}</a:tableStyleId>
              </a:tblPr>
              <a:tblGrid>
                <a:gridCol w="2180095">
                  <a:extLst>
                    <a:ext uri="{9D8B030D-6E8A-4147-A177-3AD203B41FA5}">
                      <a16:colId xmlns:a16="http://schemas.microsoft.com/office/drawing/2014/main" val="1798406889"/>
                    </a:ext>
                  </a:extLst>
                </a:gridCol>
                <a:gridCol w="2180095">
                  <a:extLst>
                    <a:ext uri="{9D8B030D-6E8A-4147-A177-3AD203B41FA5}">
                      <a16:colId xmlns:a16="http://schemas.microsoft.com/office/drawing/2014/main" val="3149347150"/>
                    </a:ext>
                  </a:extLst>
                </a:gridCol>
                <a:gridCol w="2180095">
                  <a:extLst>
                    <a:ext uri="{9D8B030D-6E8A-4147-A177-3AD203B41FA5}">
                      <a16:colId xmlns:a16="http://schemas.microsoft.com/office/drawing/2014/main" val="1436006056"/>
                    </a:ext>
                  </a:extLst>
                </a:gridCol>
                <a:gridCol w="2180095">
                  <a:extLst>
                    <a:ext uri="{9D8B030D-6E8A-4147-A177-3AD203B41FA5}">
                      <a16:colId xmlns:a16="http://schemas.microsoft.com/office/drawing/2014/main" val="1279656804"/>
                    </a:ext>
                  </a:extLst>
                </a:gridCol>
              </a:tblGrid>
              <a:tr h="370840">
                <a:tc>
                  <a:txBody>
                    <a:bodyPr/>
                    <a:lstStyle/>
                    <a:p>
                      <a:r>
                        <a:rPr lang="en-US" dirty="0"/>
                        <a:t>Document frequency</a:t>
                      </a:r>
                    </a:p>
                  </a:txBody>
                  <a:tcPr/>
                </a:tc>
                <a:tc>
                  <a:txBody>
                    <a:bodyPr/>
                    <a:lstStyle/>
                    <a:p>
                      <a:pPr algn="ctr"/>
                      <a:r>
                        <a:rPr lang="en-US" dirty="0"/>
                        <a:t>Yamazaki Sherry</a:t>
                      </a:r>
                    </a:p>
                  </a:txBody>
                  <a:tcPr/>
                </a:tc>
                <a:tc>
                  <a:txBody>
                    <a:bodyPr/>
                    <a:lstStyle/>
                    <a:p>
                      <a:pPr algn="ctr"/>
                      <a:r>
                        <a:rPr lang="en-US" dirty="0"/>
                        <a:t>Yamazaki 12</a:t>
                      </a:r>
                    </a:p>
                  </a:txBody>
                  <a:tcPr/>
                </a:tc>
                <a:tc>
                  <a:txBody>
                    <a:bodyPr/>
                    <a:lstStyle/>
                    <a:p>
                      <a:pPr algn="ctr"/>
                      <a:r>
                        <a:rPr lang="en-US" dirty="0"/>
                        <a:t>Nikka</a:t>
                      </a:r>
                    </a:p>
                  </a:txBody>
                  <a:tcPr/>
                </a:tc>
                <a:extLst>
                  <a:ext uri="{0D108BD9-81ED-4DB2-BD59-A6C34878D82A}">
                    <a16:rowId xmlns:a16="http://schemas.microsoft.com/office/drawing/2014/main" val="290113547"/>
                  </a:ext>
                </a:extLst>
              </a:tr>
              <a:tr h="370840">
                <a:tc>
                  <a:txBody>
                    <a:bodyPr/>
                    <a:lstStyle/>
                    <a:p>
                      <a:r>
                        <a:rPr lang="en-US" dirty="0"/>
                        <a:t>auction</a:t>
                      </a:r>
                    </a:p>
                  </a:txBody>
                  <a:tcPr/>
                </a:tc>
                <a:tc>
                  <a:txBody>
                    <a:bodyPr/>
                    <a:lstStyle/>
                    <a:p>
                      <a:pPr algn="ctr"/>
                      <a:r>
                        <a:rPr lang="en-US" dirty="0"/>
                        <a:t>33%</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062525956"/>
                  </a:ext>
                </a:extLst>
              </a:tr>
              <a:tr h="370840">
                <a:tc>
                  <a:txBody>
                    <a:bodyPr/>
                    <a:lstStyle/>
                    <a:p>
                      <a:r>
                        <a:rPr lang="en-US" dirty="0"/>
                        <a:t>lottery</a:t>
                      </a:r>
                    </a:p>
                  </a:txBody>
                  <a:tcPr/>
                </a:tc>
                <a:tc>
                  <a:txBody>
                    <a:bodyPr/>
                    <a:lstStyle/>
                    <a:p>
                      <a:pPr algn="ctr"/>
                      <a:r>
                        <a:rPr lang="en-US" dirty="0"/>
                        <a:t>25%</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793506571"/>
                  </a:ext>
                </a:extLst>
              </a:tr>
              <a:tr h="370840">
                <a:tc>
                  <a:txBody>
                    <a:bodyPr/>
                    <a:lstStyle/>
                    <a:p>
                      <a:r>
                        <a:rPr lang="en-US" dirty="0" err="1"/>
                        <a:t>MoM</a:t>
                      </a:r>
                      <a:endParaRPr lang="en-US" dirty="0"/>
                    </a:p>
                  </a:txBody>
                  <a:tcPr/>
                </a:tc>
                <a:tc>
                  <a:txBody>
                    <a:bodyPr/>
                    <a:lstStyle/>
                    <a:p>
                      <a:pPr algn="ctr"/>
                      <a:r>
                        <a:rPr lang="en-US" dirty="0"/>
                        <a:t>21.7%</a:t>
                      </a:r>
                    </a:p>
                  </a:txBody>
                  <a:tcPr/>
                </a:tc>
                <a:tc>
                  <a:txBody>
                    <a:bodyPr/>
                    <a:lstStyle/>
                    <a:p>
                      <a:pPr algn="ctr"/>
                      <a:r>
                        <a:rPr lang="en-US" dirty="0"/>
                        <a:t>0.8%</a:t>
                      </a:r>
                    </a:p>
                  </a:txBody>
                  <a:tcPr/>
                </a:tc>
                <a:tc>
                  <a:txBody>
                    <a:bodyPr/>
                    <a:lstStyle/>
                    <a:p>
                      <a:pPr algn="ctr"/>
                      <a:r>
                        <a:rPr lang="en-US" dirty="0"/>
                        <a:t>2%</a:t>
                      </a:r>
                    </a:p>
                  </a:txBody>
                  <a:tcPr/>
                </a:tc>
                <a:extLst>
                  <a:ext uri="{0D108BD9-81ED-4DB2-BD59-A6C34878D82A}">
                    <a16:rowId xmlns:a16="http://schemas.microsoft.com/office/drawing/2014/main" val="3294123830"/>
                  </a:ext>
                </a:extLst>
              </a:tr>
              <a:tr h="370840">
                <a:tc>
                  <a:txBody>
                    <a:bodyPr/>
                    <a:lstStyle/>
                    <a:p>
                      <a:r>
                        <a:rPr lang="en-US" dirty="0"/>
                        <a:t>charity</a:t>
                      </a:r>
                    </a:p>
                  </a:txBody>
                  <a:tcPr/>
                </a:tc>
                <a:tc>
                  <a:txBody>
                    <a:bodyPr/>
                    <a:lstStyle/>
                    <a:p>
                      <a:pPr algn="ctr"/>
                      <a:r>
                        <a:rPr lang="en-US" dirty="0"/>
                        <a:t>10.4%</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315562061"/>
                  </a:ext>
                </a:extLst>
              </a:tr>
              <a:tr h="370840">
                <a:tc>
                  <a:txBody>
                    <a:bodyPr/>
                    <a:lstStyle/>
                    <a:p>
                      <a:r>
                        <a:rPr lang="en-US" dirty="0"/>
                        <a:t>flippers</a:t>
                      </a:r>
                    </a:p>
                  </a:txBody>
                  <a:tcPr/>
                </a:tc>
                <a:tc>
                  <a:txBody>
                    <a:bodyPr/>
                    <a:lstStyle/>
                    <a:p>
                      <a:pPr algn="ctr"/>
                      <a:r>
                        <a:rPr lang="en-US" dirty="0"/>
                        <a:t>7%</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4080097142"/>
                  </a:ext>
                </a:extLst>
              </a:tr>
            </a:tbl>
          </a:graphicData>
        </a:graphic>
      </p:graphicFrame>
      <p:sp>
        <p:nvSpPr>
          <p:cNvPr id="7" name="Rectangle 6">
            <a:extLst>
              <a:ext uri="{FF2B5EF4-FFF2-40B4-BE49-F238E27FC236}">
                <a16:creationId xmlns:a16="http://schemas.microsoft.com/office/drawing/2014/main" id="{4EED5267-17CF-5145-A3AF-C1DFE603A0C5}"/>
              </a:ext>
            </a:extLst>
          </p:cNvPr>
          <p:cNvSpPr/>
          <p:nvPr/>
        </p:nvSpPr>
        <p:spPr>
          <a:xfrm>
            <a:off x="5817031" y="1854200"/>
            <a:ext cx="6096000" cy="1477328"/>
          </a:xfrm>
          <a:prstGeom prst="rect">
            <a:avLst/>
          </a:prstGeom>
        </p:spPr>
        <p:txBody>
          <a:bodyPr>
            <a:spAutoFit/>
          </a:bodyPr>
          <a:lstStyle/>
          <a:p>
            <a:r>
              <a:rPr lang="en-US" dirty="0"/>
              <a:t>“</a:t>
            </a:r>
            <a:r>
              <a:rPr lang="en-US" dirty="0">
                <a:highlight>
                  <a:srgbClr val="FFFF00"/>
                </a:highlight>
              </a:rPr>
              <a:t>Lottery</a:t>
            </a:r>
            <a:r>
              <a:rPr lang="en-US" dirty="0"/>
              <a:t>..... I agree. </a:t>
            </a:r>
            <a:r>
              <a:rPr lang="en-US" dirty="0">
                <a:highlight>
                  <a:srgbClr val="00FF00"/>
                </a:highlight>
              </a:rPr>
              <a:t>Auction</a:t>
            </a:r>
            <a:r>
              <a:rPr lang="en-US" dirty="0"/>
              <a:t>.... disgrace! Yes it's for </a:t>
            </a:r>
            <a:r>
              <a:rPr lang="en-US" dirty="0">
                <a:highlight>
                  <a:srgbClr val="00FFFF"/>
                </a:highlight>
              </a:rPr>
              <a:t>charity</a:t>
            </a:r>
            <a:r>
              <a:rPr lang="en-US" dirty="0"/>
              <a:t>. but you're going to push the average joe's chances of ever getting a bottle to almost nil. I give to </a:t>
            </a:r>
            <a:r>
              <a:rPr lang="en-US" dirty="0">
                <a:highlight>
                  <a:srgbClr val="00FFFF"/>
                </a:highlight>
              </a:rPr>
              <a:t>charity</a:t>
            </a:r>
            <a:r>
              <a:rPr lang="en-US" dirty="0"/>
              <a:t> on a monthly basis and choose to do so. but this should not be forced upon us. I expected better from Master of Malt.”</a:t>
            </a:r>
          </a:p>
        </p:txBody>
      </p:sp>
    </p:spTree>
    <p:extLst>
      <p:ext uri="{BB962C8B-B14F-4D97-AF65-F5344CB8AC3E}">
        <p14:creationId xmlns:p14="http://schemas.microsoft.com/office/powerpoint/2010/main" val="20441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5947</TotalTime>
  <Words>728</Words>
  <Application>Microsoft Macintosh PowerPoint</Application>
  <PresentationFormat>Widescreen</PresentationFormat>
  <Paragraphs>138</Paragraphs>
  <Slides>12</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Tw Cen MT</vt:lpstr>
      <vt:lpstr>Droplet</vt:lpstr>
      <vt:lpstr>PowerPoint Presentation</vt:lpstr>
      <vt:lpstr>PowerPoint Presentation</vt:lpstr>
      <vt:lpstr>Topic modeling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Minyang Wang</dc:creator>
  <cp:lastModifiedBy>Minyang Wang</cp:lastModifiedBy>
  <cp:revision>67</cp:revision>
  <dcterms:created xsi:type="dcterms:W3CDTF">2018-11-28T03:20:47Z</dcterms:created>
  <dcterms:modified xsi:type="dcterms:W3CDTF">2018-12-08T19:25:22Z</dcterms:modified>
</cp:coreProperties>
</file>